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74" r:id="rId6"/>
    <p:sldId id="259" r:id="rId7"/>
    <p:sldId id="262" r:id="rId8"/>
    <p:sldId id="263" r:id="rId9"/>
    <p:sldId id="270" r:id="rId10"/>
    <p:sldId id="264" r:id="rId11"/>
    <p:sldId id="265" r:id="rId12"/>
    <p:sldId id="266" r:id="rId13"/>
    <p:sldId id="267" r:id="rId14"/>
    <p:sldId id="268" r:id="rId15"/>
    <p:sldId id="269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6" d="100"/>
          <a:sy n="46" d="100"/>
        </p:scale>
        <p:origin x="-2076" y="-5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03.11.2017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810782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kk-KZ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Инкапсуляция </a:t>
            </a:r>
            <a:r>
              <a:rPr lang="kk-KZ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ұғымы</a:t>
            </a:r>
            <a:endParaRPr lang="ru-RU" sz="2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843808" y="116632"/>
            <a:ext cx="37577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kk-KZ" sz="2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ОББ ПРИНЦИПТЕРІ</a:t>
            </a:r>
            <a:endParaRPr lang="ru-RU" sz="28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95536" y="1272447"/>
            <a:ext cx="8337857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kk-KZ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Объектіге-бағытталған бағдарламалау технологиясы үш негізгі принциптерге негізделеді – инкапсуляция, мұрагерлік және полиморфизм</a:t>
            </a:r>
            <a:r>
              <a:rPr lang="kk-KZ" sz="2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Инкапсуляция </a:t>
            </a:r>
            <a:r>
              <a:rPr lang="ru-RU" sz="24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онцепциясы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– ОББ-</a:t>
            </a:r>
            <a:r>
              <a:rPr lang="ru-RU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дың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негізгі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принциптерінің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бірі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болып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есептеледі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457200" algn="just"/>
            <a:r>
              <a:rPr lang="kk-KZ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Формалды </a:t>
            </a:r>
            <a:r>
              <a:rPr lang="kk-KZ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түрде инкапсуляция дегеніміз – деректерге қосымшадан тікелей қол жеткізуден қорғау мақсатында кластың өрістері мен әдістерінің бірігуі</a:t>
            </a:r>
            <a:r>
              <a:rPr lang="kk-KZ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457200" algn="just"/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Инкапсуляция </a:t>
            </a:r>
            <a:r>
              <a:rPr lang="ru-RU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принципінің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негізі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ru-RU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класстың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әрбір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мүшесі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о</a:t>
            </a:r>
            <a:r>
              <a:rPr lang="kk-KZ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сы класстан тысқары орналасқан кодтан 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қол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жеткізу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деңгейін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анықтауға/</a:t>
            </a:r>
            <a:r>
              <a:rPr lang="ru-RU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көрсетуге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51579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50794" y="748488"/>
            <a:ext cx="27196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b="1" dirty="0" smtClean="0">
                <a:solidFill>
                  <a:srgbClr val="FFC000"/>
                </a:solidFill>
              </a:rPr>
              <a:t>Мұрагерлік ұғымы</a:t>
            </a:r>
            <a:endParaRPr lang="ru-RU" sz="2400" b="1" dirty="0">
              <a:solidFill>
                <a:srgbClr val="FFC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50793" y="1268494"/>
            <a:ext cx="786562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kk-KZ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«Жалпыдан жекеге қарай» немесе «жалпыдан нақтыға қарай» екінші тәсілі бағдарламалауда құрылып қойған кластарды пайдалану арқылы қолданылады, мысалы, DELPHI-де VCL, VISUAL С++ ортасында MFC және басқа да стандартты кітапханалар, C# тілінде атаулар кеңістігі</a:t>
            </a:r>
            <a:r>
              <a:rPr lang="kk-KZ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789831" y="116632"/>
            <a:ext cx="37577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kk-KZ" sz="2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ОББ ПРИНЦИПТЕРІ</a:t>
            </a:r>
            <a:endParaRPr lang="ru-RU" sz="28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9330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35986" y="510205"/>
            <a:ext cx="27196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b="1" dirty="0" smtClean="0">
                <a:solidFill>
                  <a:srgbClr val="FFC000"/>
                </a:solidFill>
              </a:rPr>
              <a:t>Мұрагерлік ұғымы</a:t>
            </a:r>
            <a:endParaRPr lang="ru-RU" sz="2400" b="1" dirty="0">
              <a:solidFill>
                <a:srgbClr val="FFC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35986" y="942494"/>
            <a:ext cx="816846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kk-KZ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Деректері </a:t>
            </a:r>
            <a:r>
              <a:rPr lang="kk-KZ" sz="2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немесе әдістері мұраланатын класты </a:t>
            </a:r>
            <a:r>
              <a:rPr lang="kk-KZ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базалық </a:t>
            </a:r>
            <a:r>
              <a:rPr lang="kk-KZ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класс</a:t>
            </a:r>
            <a:r>
              <a:rPr lang="kk-KZ" sz="2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деп атайды.</a:t>
            </a:r>
            <a:endParaRPr lang="ru-RU" sz="2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kk-KZ" sz="2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Деректерді немесе әдістерді базалық кластан мұраға алатын класты </a:t>
            </a:r>
            <a:r>
              <a:rPr lang="kk-KZ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туынды класс </a:t>
            </a:r>
            <a:r>
              <a:rPr lang="kk-KZ" sz="2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деп атайды</a:t>
            </a:r>
            <a:r>
              <a:rPr lang="kk-KZ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457200" algn="just"/>
            <a:endParaRPr lang="kk-KZ" sz="2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kk-KZ" sz="2200" dirty="0">
                <a:solidFill>
                  <a:schemeClr val="bg1"/>
                </a:solidFill>
              </a:rPr>
              <a:t>Мұрагерлік туынды класқа өз қасиеттерін, деректерін, әдістерімен қатар базалық </a:t>
            </a:r>
            <a:r>
              <a:rPr lang="kk-KZ" sz="2200" dirty="0" smtClean="0">
                <a:solidFill>
                  <a:schemeClr val="bg1"/>
                </a:solidFill>
              </a:rPr>
              <a:t>кластың:</a:t>
            </a:r>
          </a:p>
          <a:p>
            <a:pPr marL="342900" indent="342900" algn="just">
              <a:buFontTx/>
              <a:buChar char="-"/>
            </a:pPr>
            <a:r>
              <a:rPr lang="kk-KZ" sz="2200" b="1" dirty="0" smtClean="0">
                <a:solidFill>
                  <a:srgbClr val="FFC000"/>
                </a:solidFill>
              </a:rPr>
              <a:t>қасиеттерін</a:t>
            </a:r>
            <a:r>
              <a:rPr lang="kk-KZ" sz="2200" b="1" dirty="0">
                <a:solidFill>
                  <a:srgbClr val="FFC000"/>
                </a:solidFill>
              </a:rPr>
              <a:t>, </a:t>
            </a:r>
            <a:endParaRPr lang="kk-KZ" sz="2200" b="1" dirty="0" smtClean="0">
              <a:solidFill>
                <a:srgbClr val="FFC000"/>
              </a:solidFill>
            </a:endParaRPr>
          </a:p>
          <a:p>
            <a:pPr marL="342900" indent="342900" algn="just">
              <a:buFontTx/>
              <a:buChar char="-"/>
            </a:pPr>
            <a:r>
              <a:rPr lang="kk-KZ" sz="2200" b="1" dirty="0" smtClean="0">
                <a:solidFill>
                  <a:srgbClr val="FFC000"/>
                </a:solidFill>
              </a:rPr>
              <a:t>деректерін,</a:t>
            </a:r>
          </a:p>
          <a:p>
            <a:pPr marL="342900" indent="342900" algn="just">
              <a:buFontTx/>
              <a:buChar char="-"/>
            </a:pPr>
            <a:r>
              <a:rPr lang="kk-KZ" sz="2200" b="1" dirty="0" smtClean="0">
                <a:solidFill>
                  <a:srgbClr val="FFC000"/>
                </a:solidFill>
              </a:rPr>
              <a:t>әдістерін </a:t>
            </a:r>
          </a:p>
          <a:p>
            <a:pPr algn="just"/>
            <a:r>
              <a:rPr lang="kk-KZ" sz="2200" dirty="0" smtClean="0">
                <a:solidFill>
                  <a:schemeClr val="bg1"/>
                </a:solidFill>
              </a:rPr>
              <a:t>қолдануға </a:t>
            </a:r>
            <a:r>
              <a:rPr lang="kk-KZ" sz="2200" dirty="0">
                <a:solidFill>
                  <a:schemeClr val="bg1"/>
                </a:solidFill>
              </a:rPr>
              <a:t>мүмкіндігін туғызады.</a:t>
            </a:r>
            <a:endParaRPr lang="ru-RU" sz="2200" dirty="0">
              <a:solidFill>
                <a:schemeClr val="bg1"/>
              </a:solidFill>
            </a:endParaRPr>
          </a:p>
          <a:p>
            <a:pPr indent="457200" algn="just"/>
            <a:endParaRPr lang="ru-RU" sz="2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789831" y="116632"/>
            <a:ext cx="37577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kk-KZ" sz="2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ОББ ПРИНЦИПТЕРІ</a:t>
            </a:r>
            <a:endParaRPr lang="ru-RU" sz="28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7806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55383" y="1101517"/>
            <a:ext cx="820891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kk-KZ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Иерархиялық құрылымның бойымен төмен жылжыған сайын кластардың айқын ерекшеліктері ұлғаяды. 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kk-KZ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C# тілінде кластардың иерархиялық тізбегінің базалық класы – System.Object</a:t>
            </a:r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457200" algn="just"/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kk-KZ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Сонымен, мұрагерлік мына өзара байланысты мақсаттарда қолданылады: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68000" algn="just"/>
            <a:r>
              <a:rPr lang="kk-KZ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– бағдарламада код үзінділерінің қайталануын болдырмау;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68000" algn="just"/>
            <a:r>
              <a:rPr lang="kk-KZ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– бағдарламаның модификациясын жеңілдету;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68000" algn="just"/>
            <a:r>
              <a:rPr lang="kk-KZ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– құрылған қосымшаны пайдаланып, жаңа қосымшаны құруды жеңілдету.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41025" y="639852"/>
            <a:ext cx="27196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b="1" dirty="0" smtClean="0">
                <a:solidFill>
                  <a:srgbClr val="FFC000"/>
                </a:solidFill>
              </a:rPr>
              <a:t>Мұрагерлік ұғымы</a:t>
            </a:r>
            <a:endParaRPr lang="ru-RU" sz="2400" b="1" dirty="0">
              <a:solidFill>
                <a:srgbClr val="FFC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789831" y="116632"/>
            <a:ext cx="37577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kk-KZ" sz="2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ОББ ПРИНЦИПТЕРІ</a:t>
            </a:r>
            <a:endParaRPr lang="ru-RU" sz="28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5077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0017" y="980728"/>
            <a:ext cx="828053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/>
            <a:r>
              <a:rPr lang="kk-KZ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Сонымен қатар, мұрагерлікті пайдалану коды қол жетімді емес, бірақ өзгерістерді енгізуді қажет ететін объекттерді қолданудың бір ғана жолы болып келеді.</a:t>
            </a:r>
            <a:endParaRPr lang="ru-RU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Кластарды мұралану бойынша жазу пішімінде класс әдеттегідей жарияланады, онда қос нүкте арқылы базалық кластың атауы жазылады:</a:t>
            </a:r>
            <a:endParaRPr lang="ru-RU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41025" y="639852"/>
            <a:ext cx="27196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b="1" dirty="0" smtClean="0">
                <a:solidFill>
                  <a:srgbClr val="FFC000"/>
                </a:solidFill>
              </a:rPr>
              <a:t>Мұрагерлік ұғымы</a:t>
            </a:r>
            <a:endParaRPr lang="ru-RU" sz="2400" b="1" dirty="0">
              <a:solidFill>
                <a:srgbClr val="FFC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789831" y="116632"/>
            <a:ext cx="37577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kk-KZ" sz="2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ОББ ПРИНЦИПТЕРІ</a:t>
            </a:r>
            <a:endParaRPr lang="ru-RU" sz="28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77591" y="2596554"/>
            <a:ext cx="7560840" cy="64633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b="1" dirty="0"/>
              <a:t>[ атрибут</a:t>
            </a:r>
            <a:r>
              <a:rPr lang="kk-KZ" b="1" dirty="0"/>
              <a:t>тар</a:t>
            </a:r>
            <a:r>
              <a:rPr lang="ru-RU" b="1" dirty="0"/>
              <a:t> ] [ спецификатор</a:t>
            </a:r>
            <a:r>
              <a:rPr lang="kk-KZ" b="1" dirty="0"/>
              <a:t>лар</a:t>
            </a:r>
            <a:r>
              <a:rPr lang="ru-RU" b="1" dirty="0"/>
              <a:t> ] </a:t>
            </a:r>
            <a:r>
              <a:rPr lang="ru-RU" b="1" dirty="0" err="1"/>
              <a:t>class</a:t>
            </a:r>
            <a:r>
              <a:rPr lang="ru-RU" b="1" dirty="0"/>
              <a:t> </a:t>
            </a:r>
            <a:r>
              <a:rPr lang="ru-RU" b="1" dirty="0" err="1"/>
              <a:t>класс_а</a:t>
            </a:r>
            <a:r>
              <a:rPr lang="kk-KZ" b="1" dirty="0"/>
              <a:t>тауы</a:t>
            </a:r>
            <a:r>
              <a:rPr lang="ru-RU" b="1" dirty="0"/>
              <a:t> [ : баз</a:t>
            </a:r>
            <a:r>
              <a:rPr lang="kk-KZ" b="1" dirty="0"/>
              <a:t>алық </a:t>
            </a:r>
            <a:r>
              <a:rPr lang="ru-RU" b="1" dirty="0"/>
              <a:t>класс ]</a:t>
            </a:r>
          </a:p>
          <a:p>
            <a:pPr indent="324000"/>
            <a:r>
              <a:rPr lang="ru-RU" b="1" dirty="0"/>
              <a:t>{ </a:t>
            </a:r>
            <a:r>
              <a:rPr lang="ru-RU" b="1" dirty="0" smtClean="0"/>
              <a:t>класс</a:t>
            </a:r>
            <a:r>
              <a:rPr lang="kk-KZ" b="1" dirty="0" smtClean="0"/>
              <a:t> денесі  </a:t>
            </a:r>
            <a:r>
              <a:rPr lang="ru-RU" b="1" dirty="0" smtClean="0"/>
              <a:t>}</a:t>
            </a:r>
            <a:endParaRPr lang="ru-RU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72102" y="3265877"/>
            <a:ext cx="790943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/>
            <a:r>
              <a:rPr lang="kk-KZ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Егер базалық кластың атауы көрсетілмесе, онда базалық класс болып System.Object класы есептеледі.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/>
            <a:r>
              <a:rPr lang="kk-KZ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Егер бізде базалық класс бар болса, онда оны қос нүкте арқылы көрсету керек, мысалы: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/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public class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otr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tka</a:t>
            </a:r>
            <a:endParaRPr lang="ru-RU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/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{ </a:t>
            </a: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класс</a:t>
            </a:r>
            <a:r>
              <a:rPr lang="kk-KZ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денесі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}</a:t>
            </a:r>
            <a:endParaRPr lang="ru-RU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37991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73380" y="1101517"/>
            <a:ext cx="813690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kk-KZ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Мына мысалда кесінді класы нүкте класын мұраланады. Әлбетте, егер tka класының деректері </a:t>
            </a:r>
            <a:r>
              <a:rPr lang="kk-KZ" sz="2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privat</a:t>
            </a:r>
            <a:r>
              <a:rPr lang="en-US" sz="2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kk-KZ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қол жеткізу спецификаторы арқылы жабық болса, онда олар туынды класс үшін де жабық болады. 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kk-KZ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Кейбір базалық кластарда деректер </a:t>
            </a:r>
            <a:r>
              <a:rPr lang="kk-KZ" sz="24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protected</a:t>
            </a:r>
            <a:r>
              <a:rPr lang="kk-KZ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қол жеткізу спецификаторынан кейін орналасады. Мысалы, 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kk-KZ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protected int x;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kk-KZ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protected int y;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41025" y="639852"/>
            <a:ext cx="27196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b="1" dirty="0" smtClean="0">
                <a:solidFill>
                  <a:srgbClr val="FFC000"/>
                </a:solidFill>
              </a:rPr>
              <a:t>Мұрагерлік ұғымы</a:t>
            </a:r>
            <a:endParaRPr lang="ru-RU" sz="2400" b="1" dirty="0">
              <a:solidFill>
                <a:srgbClr val="FFC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789831" y="116632"/>
            <a:ext cx="37577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kk-KZ" sz="2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ОББ ПРИНЦИПТЕРІ</a:t>
            </a:r>
            <a:endParaRPr lang="ru-RU" sz="28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72868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19" y="1990260"/>
            <a:ext cx="8362961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2)</a:t>
            </a:r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Екінші </a:t>
            </a:r>
            <a:r>
              <a:rPr lang="kk-KZ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жағынан туынды класс базалық кластың жабық </a:t>
            </a:r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элементтерін (</a:t>
            </a:r>
            <a:r>
              <a:rPr lang="kk-KZ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private</a:t>
            </a:r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 тікелей </a:t>
            </a:r>
            <a:r>
              <a:rPr lang="kk-KZ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қолдана алмайды, ол үшін туынды класс базалық кластың әдістерін қолдануы керек</a:t>
            </a:r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3)</a:t>
            </a:r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Сондықтан </a:t>
            </a:r>
            <a:r>
              <a:rPr lang="kk-KZ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кластың қорғалған элементтерін анықтайтын </a:t>
            </a:r>
            <a:r>
              <a:rPr lang="kk-KZ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protected</a:t>
            </a:r>
            <a:r>
              <a:rPr lang="kk-KZ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қол жеткізу спецификаторы пайда болды. </a:t>
            </a:r>
            <a:endParaRPr lang="en-US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Қорғалған </a:t>
            </a:r>
            <a:r>
              <a:rPr lang="kk-KZ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protected</a:t>
            </a:r>
            <a:r>
              <a:rPr lang="kk-KZ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элементтер </a:t>
            </a:r>
            <a:r>
              <a:rPr lang="kk-KZ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жабық және ашық элементтердің ортасында аралық орынды алады</a:t>
            </a:r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Егер элемент </a:t>
            </a:r>
            <a:r>
              <a:rPr lang="kk-KZ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protected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қорғалған </a:t>
            </a:r>
            <a:r>
              <a:rPr lang="kk-KZ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болса, онда туынды класс объекттері оны ашық элемент сияқты қолдана алады. </a:t>
            </a:r>
            <a:endParaRPr lang="en-US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Қосымшанаң </a:t>
            </a:r>
            <a:r>
              <a:rPr lang="kk-KZ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қалған бөлігіне </a:t>
            </a:r>
            <a:r>
              <a:rPr lang="kk-KZ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protected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қорғалған </a:t>
            </a:r>
            <a:r>
              <a:rPr lang="kk-KZ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элементтер жабық болады. </a:t>
            </a:r>
            <a:endParaRPr lang="en-US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4) </a:t>
            </a:r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Екінші </a:t>
            </a:r>
            <a:r>
              <a:rPr lang="kk-KZ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жағынан туынды класс базалық кластың жабық элементтерін (</a:t>
            </a:r>
            <a:r>
              <a:rPr lang="kk-KZ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private</a:t>
            </a:r>
            <a:r>
              <a:rPr lang="kk-KZ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 тікелей қолдана алмайды, ол үшін туынды класс базалық кластың әдістерін қолдануы керек. </a:t>
            </a:r>
            <a:endParaRPr lang="en-US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41025" y="639852"/>
            <a:ext cx="27196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b="1" dirty="0" smtClean="0">
                <a:solidFill>
                  <a:srgbClr val="FFC000"/>
                </a:solidFill>
              </a:rPr>
              <a:t>Мұрагерлік ұғымы</a:t>
            </a:r>
            <a:endParaRPr lang="ru-RU" sz="2400" b="1" dirty="0">
              <a:solidFill>
                <a:srgbClr val="FFC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789831" y="116632"/>
            <a:ext cx="37577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kk-KZ" sz="2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ОББ ПРИНЦИПТЕРІ</a:t>
            </a:r>
            <a:endParaRPr lang="ru-RU" sz="28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08564" y="1102123"/>
            <a:ext cx="784887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/>
            <a:r>
              <a:rPr lang="kk-KZ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Қол жеткізу </a:t>
            </a:r>
            <a:r>
              <a:rPr lang="kk-KZ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protected</a:t>
            </a:r>
            <a:r>
              <a:rPr lang="kk-KZ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спецификаторының қажеттілігі мынада: </a:t>
            </a:r>
            <a:endParaRPr lang="en-US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1)</a:t>
            </a:r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туынды </a:t>
            </a:r>
            <a:r>
              <a:rPr lang="kk-KZ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класс базалық кластың ашық элементтерін (public спецификаторы) қолдана алады.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2132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03428" y="1052736"/>
            <a:ext cx="4572000" cy="4939814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>
              <a:spcAft>
                <a:spcPts val="0"/>
              </a:spcAft>
            </a:pPr>
            <a:r>
              <a:rPr lang="en-US" sz="1600" dirty="0">
                <a:solidFill>
                  <a:srgbClr val="0000FF"/>
                </a:solidFill>
                <a:latin typeface="Courier New"/>
                <a:ea typeface="Times New Roman"/>
              </a:rPr>
              <a:t>public</a:t>
            </a:r>
            <a:r>
              <a:rPr lang="en-US" sz="1600" dirty="0">
                <a:latin typeface="Courier New"/>
                <a:ea typeface="Times New Roman"/>
              </a:rPr>
              <a:t> </a:t>
            </a:r>
            <a:r>
              <a:rPr lang="en-US" sz="1600" dirty="0">
                <a:solidFill>
                  <a:srgbClr val="0000FF"/>
                </a:solidFill>
                <a:latin typeface="Courier New"/>
                <a:ea typeface="Times New Roman"/>
              </a:rPr>
              <a:t>class</a:t>
            </a:r>
            <a:r>
              <a:rPr lang="en-US" sz="1600" dirty="0">
                <a:latin typeface="Courier New"/>
                <a:ea typeface="Times New Roman"/>
              </a:rPr>
              <a:t> </a:t>
            </a:r>
            <a:r>
              <a:rPr lang="en-US" sz="1600" b="1" dirty="0" err="1">
                <a:solidFill>
                  <a:srgbClr val="2B91AF"/>
                </a:solidFill>
                <a:latin typeface="Courier New"/>
                <a:ea typeface="Times New Roman"/>
              </a:rPr>
              <a:t>tka</a:t>
            </a:r>
            <a:endParaRPr lang="ru-RU" sz="1100" b="1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en-US" sz="1600" dirty="0">
                <a:latin typeface="Courier New"/>
                <a:ea typeface="Times New Roman"/>
              </a:rPr>
              <a:t>  {</a:t>
            </a:r>
            <a:endParaRPr lang="ru-RU" sz="11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en-US" sz="1600" dirty="0">
                <a:latin typeface="Courier New"/>
                <a:ea typeface="Times New Roman"/>
              </a:rPr>
              <a:t>   </a:t>
            </a:r>
            <a:r>
              <a:rPr lang="en-US" sz="1600" dirty="0">
                <a:solidFill>
                  <a:srgbClr val="2B91AF"/>
                </a:solidFill>
                <a:latin typeface="Courier New"/>
                <a:ea typeface="Times New Roman"/>
              </a:rPr>
              <a:t>Random</a:t>
            </a:r>
            <a:r>
              <a:rPr lang="en-US" sz="1600" dirty="0">
                <a:latin typeface="Courier New"/>
                <a:ea typeface="Times New Roman"/>
              </a:rPr>
              <a:t> </a:t>
            </a:r>
            <a:r>
              <a:rPr lang="en-US" sz="1600" dirty="0" err="1">
                <a:latin typeface="Courier New"/>
                <a:ea typeface="Times New Roman"/>
              </a:rPr>
              <a:t>rnd</a:t>
            </a:r>
            <a:r>
              <a:rPr lang="en-US" sz="1600" dirty="0">
                <a:latin typeface="Courier New"/>
                <a:ea typeface="Times New Roman"/>
              </a:rPr>
              <a:t> = </a:t>
            </a:r>
            <a:r>
              <a:rPr lang="en-US" sz="1600" dirty="0">
                <a:solidFill>
                  <a:srgbClr val="0000FF"/>
                </a:solidFill>
                <a:latin typeface="Courier New"/>
                <a:ea typeface="Times New Roman"/>
              </a:rPr>
              <a:t>new</a:t>
            </a:r>
            <a:r>
              <a:rPr lang="en-US" sz="1600" dirty="0">
                <a:latin typeface="Courier New"/>
                <a:ea typeface="Times New Roman"/>
              </a:rPr>
              <a:t> </a:t>
            </a:r>
            <a:r>
              <a:rPr lang="en-US" sz="1600" dirty="0">
                <a:solidFill>
                  <a:srgbClr val="2B91AF"/>
                </a:solidFill>
                <a:latin typeface="Courier New"/>
                <a:ea typeface="Times New Roman"/>
              </a:rPr>
              <a:t>Random</a:t>
            </a:r>
            <a:r>
              <a:rPr lang="en-US" sz="1600" dirty="0">
                <a:latin typeface="Courier New"/>
                <a:ea typeface="Times New Roman"/>
              </a:rPr>
              <a:t>();</a:t>
            </a:r>
            <a:endParaRPr lang="ru-RU" sz="11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en-US" sz="1600" dirty="0">
                <a:latin typeface="Courier New"/>
                <a:ea typeface="Times New Roman"/>
              </a:rPr>
              <a:t>   </a:t>
            </a:r>
            <a:r>
              <a:rPr lang="en-US" sz="1600" dirty="0">
                <a:solidFill>
                  <a:srgbClr val="0000FF"/>
                </a:solidFill>
                <a:latin typeface="Courier New"/>
                <a:ea typeface="Times New Roman"/>
              </a:rPr>
              <a:t>protected</a:t>
            </a:r>
            <a:r>
              <a:rPr lang="en-US" sz="1600" dirty="0">
                <a:latin typeface="Courier New"/>
                <a:ea typeface="Times New Roman"/>
              </a:rPr>
              <a:t> </a:t>
            </a:r>
            <a:r>
              <a:rPr lang="en-US" sz="1600" dirty="0" err="1">
                <a:solidFill>
                  <a:srgbClr val="0000FF"/>
                </a:solidFill>
                <a:latin typeface="Courier New"/>
                <a:ea typeface="Times New Roman"/>
              </a:rPr>
              <a:t>int</a:t>
            </a:r>
            <a:r>
              <a:rPr lang="en-US" sz="1600" dirty="0">
                <a:latin typeface="Courier New"/>
                <a:ea typeface="Times New Roman"/>
              </a:rPr>
              <a:t> x, y;</a:t>
            </a:r>
            <a:endParaRPr lang="ru-RU" sz="11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en-US" sz="1600" dirty="0">
                <a:latin typeface="Courier New"/>
                <a:ea typeface="Times New Roman"/>
              </a:rPr>
              <a:t>   </a:t>
            </a:r>
            <a:r>
              <a:rPr lang="en-US" sz="1600" dirty="0">
                <a:solidFill>
                  <a:srgbClr val="0000FF"/>
                </a:solidFill>
                <a:latin typeface="Courier New"/>
                <a:ea typeface="Times New Roman"/>
              </a:rPr>
              <a:t>public</a:t>
            </a:r>
            <a:r>
              <a:rPr lang="en-US" sz="1600" dirty="0">
                <a:latin typeface="Courier New"/>
                <a:ea typeface="Times New Roman"/>
              </a:rPr>
              <a:t> </a:t>
            </a:r>
            <a:r>
              <a:rPr lang="en-US" sz="1600" dirty="0">
                <a:solidFill>
                  <a:srgbClr val="0000FF"/>
                </a:solidFill>
                <a:latin typeface="Courier New"/>
                <a:ea typeface="Times New Roman"/>
              </a:rPr>
              <a:t>string</a:t>
            </a:r>
            <a:r>
              <a:rPr lang="en-US" sz="1600" dirty="0">
                <a:latin typeface="Courier New"/>
                <a:ea typeface="Times New Roman"/>
              </a:rPr>
              <a:t> </a:t>
            </a:r>
            <a:r>
              <a:rPr lang="en-US" sz="1600" dirty="0" err="1">
                <a:latin typeface="Courier New"/>
                <a:ea typeface="Times New Roman"/>
              </a:rPr>
              <a:t>ss</a:t>
            </a:r>
            <a:r>
              <a:rPr lang="en-US" sz="1600" dirty="0">
                <a:latin typeface="Courier New"/>
                <a:ea typeface="Times New Roman"/>
              </a:rPr>
              <a:t>;</a:t>
            </a:r>
            <a:endParaRPr lang="ru-RU" sz="11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en-US" sz="1600" dirty="0">
                <a:latin typeface="Courier New"/>
                <a:ea typeface="Times New Roman"/>
              </a:rPr>
              <a:t>   </a:t>
            </a:r>
            <a:endParaRPr lang="en-US" sz="1600" dirty="0" smtClean="0">
              <a:latin typeface="Courier New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en-US" sz="1600" dirty="0">
                <a:solidFill>
                  <a:srgbClr val="0000FF"/>
                </a:solidFill>
                <a:latin typeface="Courier New"/>
                <a:ea typeface="Times New Roman"/>
              </a:rPr>
              <a:t> </a:t>
            </a:r>
            <a:r>
              <a:rPr lang="en-US" sz="1600" dirty="0" smtClean="0">
                <a:solidFill>
                  <a:srgbClr val="0000FF"/>
                </a:solidFill>
                <a:latin typeface="Courier New"/>
                <a:ea typeface="Times New Roman"/>
              </a:rPr>
              <a:t> public</a:t>
            </a:r>
            <a:r>
              <a:rPr lang="en-US" sz="1600" dirty="0" smtClean="0">
                <a:latin typeface="Courier New"/>
                <a:ea typeface="Times New Roman"/>
              </a:rPr>
              <a:t> </a:t>
            </a:r>
            <a:r>
              <a:rPr lang="en-US" sz="1600" b="1" dirty="0" err="1">
                <a:latin typeface="Courier New"/>
                <a:ea typeface="Times New Roman"/>
              </a:rPr>
              <a:t>tka</a:t>
            </a:r>
            <a:r>
              <a:rPr lang="en-US" sz="1600" dirty="0">
                <a:latin typeface="Courier New"/>
                <a:ea typeface="Times New Roman"/>
              </a:rPr>
              <a:t>()</a:t>
            </a:r>
            <a:endParaRPr lang="ru-RU" sz="11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en-US" sz="1600" dirty="0">
                <a:latin typeface="Courier New"/>
                <a:ea typeface="Times New Roman"/>
              </a:rPr>
              <a:t>   </a:t>
            </a:r>
            <a:r>
              <a:rPr lang="en-US" sz="1600" dirty="0" smtClean="0">
                <a:latin typeface="Courier New"/>
                <a:ea typeface="Times New Roman"/>
              </a:rPr>
              <a:t>{x </a:t>
            </a:r>
            <a:r>
              <a:rPr lang="en-US" sz="1600" dirty="0">
                <a:latin typeface="Courier New"/>
                <a:ea typeface="Times New Roman"/>
              </a:rPr>
              <a:t>= </a:t>
            </a:r>
            <a:r>
              <a:rPr lang="en-US" sz="1600" dirty="0" err="1">
                <a:latin typeface="Courier New"/>
                <a:ea typeface="Times New Roman"/>
              </a:rPr>
              <a:t>rnd.Next</a:t>
            </a:r>
            <a:r>
              <a:rPr lang="en-US" sz="1600" dirty="0">
                <a:latin typeface="Courier New"/>
                <a:ea typeface="Times New Roman"/>
              </a:rPr>
              <a:t>(100);</a:t>
            </a:r>
            <a:endParaRPr lang="ru-RU" sz="11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en-US" sz="1600" dirty="0">
                <a:latin typeface="Courier New"/>
                <a:ea typeface="Times New Roman"/>
              </a:rPr>
              <a:t>    y = </a:t>
            </a:r>
            <a:r>
              <a:rPr lang="en-US" sz="1600" dirty="0" err="1">
                <a:latin typeface="Courier New"/>
                <a:ea typeface="Times New Roman"/>
              </a:rPr>
              <a:t>rnd.Next</a:t>
            </a:r>
            <a:r>
              <a:rPr lang="en-US" sz="1600" dirty="0">
                <a:latin typeface="Courier New"/>
                <a:ea typeface="Times New Roman"/>
              </a:rPr>
              <a:t>(100);</a:t>
            </a:r>
            <a:endParaRPr lang="ru-RU" sz="11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en-US" sz="1600" dirty="0">
                <a:latin typeface="Courier New"/>
                <a:ea typeface="Times New Roman"/>
              </a:rPr>
              <a:t>   }</a:t>
            </a:r>
            <a:endParaRPr lang="ru-RU" sz="11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en-US" sz="1600" dirty="0">
                <a:latin typeface="Courier New"/>
                <a:ea typeface="Times New Roman"/>
              </a:rPr>
              <a:t>  </a:t>
            </a:r>
            <a:endParaRPr lang="en-US" sz="1600" dirty="0" smtClean="0">
              <a:latin typeface="Courier New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en-US" sz="1600" dirty="0" smtClean="0">
                <a:solidFill>
                  <a:srgbClr val="0000FF"/>
                </a:solidFill>
                <a:latin typeface="Courier New"/>
                <a:ea typeface="Times New Roman"/>
              </a:rPr>
              <a:t>public</a:t>
            </a:r>
            <a:r>
              <a:rPr lang="en-US" sz="1600" dirty="0" smtClean="0">
                <a:latin typeface="Courier New"/>
                <a:ea typeface="Times New Roman"/>
              </a:rPr>
              <a:t> </a:t>
            </a:r>
            <a:r>
              <a:rPr lang="en-US" sz="1600" dirty="0">
                <a:solidFill>
                  <a:srgbClr val="0000FF"/>
                </a:solidFill>
                <a:latin typeface="Courier New"/>
                <a:ea typeface="Times New Roman"/>
              </a:rPr>
              <a:t>void</a:t>
            </a:r>
            <a:r>
              <a:rPr lang="en-US" sz="1600" dirty="0">
                <a:latin typeface="Courier New"/>
                <a:ea typeface="Times New Roman"/>
              </a:rPr>
              <a:t> </a:t>
            </a:r>
            <a:r>
              <a:rPr lang="en-US" sz="1600" b="1" dirty="0" err="1">
                <a:solidFill>
                  <a:srgbClr val="FF0000"/>
                </a:solidFill>
                <a:latin typeface="Courier New"/>
                <a:ea typeface="Times New Roman"/>
              </a:rPr>
              <a:t>gettka</a:t>
            </a:r>
            <a:r>
              <a:rPr lang="en-US" sz="1600" dirty="0">
                <a:latin typeface="Courier New"/>
                <a:ea typeface="Times New Roman"/>
              </a:rPr>
              <a:t>(</a:t>
            </a:r>
            <a:r>
              <a:rPr lang="en-US" sz="1600" dirty="0">
                <a:solidFill>
                  <a:srgbClr val="0000FF"/>
                </a:solidFill>
                <a:latin typeface="Courier New"/>
                <a:ea typeface="Times New Roman"/>
              </a:rPr>
              <a:t>out</a:t>
            </a:r>
            <a:r>
              <a:rPr lang="en-US" sz="1600" dirty="0">
                <a:latin typeface="Courier New"/>
                <a:ea typeface="Times New Roman"/>
              </a:rPr>
              <a:t> </a:t>
            </a:r>
            <a:r>
              <a:rPr lang="en-US" sz="1600" dirty="0" err="1">
                <a:solidFill>
                  <a:srgbClr val="0000FF"/>
                </a:solidFill>
                <a:latin typeface="Courier New"/>
                <a:ea typeface="Times New Roman"/>
              </a:rPr>
              <a:t>int</a:t>
            </a:r>
            <a:r>
              <a:rPr lang="en-US" sz="1600" dirty="0">
                <a:latin typeface="Courier New"/>
                <a:ea typeface="Times New Roman"/>
              </a:rPr>
              <a:t> ax, </a:t>
            </a:r>
            <a:r>
              <a:rPr lang="en-US" sz="1600" dirty="0">
                <a:solidFill>
                  <a:srgbClr val="0000FF"/>
                </a:solidFill>
                <a:latin typeface="Courier New"/>
                <a:ea typeface="Times New Roman"/>
              </a:rPr>
              <a:t>out</a:t>
            </a:r>
            <a:r>
              <a:rPr lang="en-US" sz="1600" dirty="0">
                <a:latin typeface="Courier New"/>
                <a:ea typeface="Times New Roman"/>
              </a:rPr>
              <a:t> </a:t>
            </a:r>
            <a:r>
              <a:rPr lang="en-US" sz="1600" dirty="0" err="1">
                <a:solidFill>
                  <a:srgbClr val="0000FF"/>
                </a:solidFill>
                <a:latin typeface="Courier New"/>
                <a:ea typeface="Times New Roman"/>
              </a:rPr>
              <a:t>int</a:t>
            </a:r>
            <a:r>
              <a:rPr lang="en-US" sz="1600" dirty="0">
                <a:latin typeface="Courier New"/>
                <a:ea typeface="Times New Roman"/>
              </a:rPr>
              <a:t> ay)</a:t>
            </a:r>
            <a:endParaRPr lang="ru-RU" sz="11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en-US" sz="1600" dirty="0">
                <a:latin typeface="Courier New"/>
                <a:ea typeface="Times New Roman"/>
              </a:rPr>
              <a:t>   </a:t>
            </a:r>
            <a:r>
              <a:rPr lang="en-US" sz="1600" dirty="0" smtClean="0">
                <a:latin typeface="Courier New"/>
                <a:ea typeface="Times New Roman"/>
              </a:rPr>
              <a:t>{ </a:t>
            </a:r>
            <a:r>
              <a:rPr lang="en-US" sz="1600" dirty="0">
                <a:latin typeface="Courier New"/>
                <a:ea typeface="Times New Roman"/>
              </a:rPr>
              <a:t>ax = x; ay = y</a:t>
            </a:r>
            <a:r>
              <a:rPr lang="en-US" sz="1600" dirty="0" smtClean="0">
                <a:latin typeface="Courier New"/>
                <a:ea typeface="Times New Roman"/>
              </a:rPr>
              <a:t>;  }</a:t>
            </a:r>
            <a:endParaRPr lang="en-US" sz="1100" dirty="0" smtClean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endParaRPr lang="en-US" sz="1100" b="1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en-US" sz="1600" b="1" dirty="0" smtClean="0">
                <a:latin typeface="Courier New"/>
                <a:ea typeface="Times New Roman"/>
              </a:rPr>
              <a:t> </a:t>
            </a:r>
            <a:r>
              <a:rPr lang="en-US" sz="1600" b="1" dirty="0">
                <a:solidFill>
                  <a:srgbClr val="0000FF"/>
                </a:solidFill>
                <a:latin typeface="Courier New"/>
                <a:ea typeface="Times New Roman"/>
              </a:rPr>
              <a:t>public</a:t>
            </a:r>
            <a:r>
              <a:rPr lang="en-US" sz="1600" b="1" dirty="0">
                <a:latin typeface="Courier New"/>
                <a:ea typeface="Times New Roman"/>
              </a:rPr>
              <a:t> </a:t>
            </a:r>
            <a:r>
              <a:rPr lang="en-US" sz="1600" b="1" dirty="0">
                <a:solidFill>
                  <a:srgbClr val="0000FF"/>
                </a:solidFill>
                <a:latin typeface="Courier New"/>
                <a:ea typeface="Times New Roman"/>
              </a:rPr>
              <a:t>string</a:t>
            </a:r>
            <a:r>
              <a:rPr lang="en-US" sz="1600" b="1" dirty="0">
                <a:latin typeface="Courier New"/>
                <a:ea typeface="Times New Roman"/>
              </a:rPr>
              <a:t> </a:t>
            </a:r>
            <a:r>
              <a:rPr lang="en-US" sz="1600" b="1" dirty="0" err="1">
                <a:solidFill>
                  <a:srgbClr val="FF0000"/>
                </a:solidFill>
                <a:latin typeface="Courier New"/>
                <a:ea typeface="Times New Roman"/>
              </a:rPr>
              <a:t>printtka</a:t>
            </a:r>
            <a:r>
              <a:rPr lang="en-US" sz="1600" b="1" dirty="0">
                <a:latin typeface="Courier New"/>
                <a:ea typeface="Times New Roman"/>
              </a:rPr>
              <a:t>()</a:t>
            </a:r>
            <a:endParaRPr lang="ru-RU" sz="11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en-US" sz="1600" b="1" dirty="0">
                <a:latin typeface="Courier New"/>
                <a:ea typeface="Times New Roman"/>
              </a:rPr>
              <a:t>   </a:t>
            </a:r>
            <a:r>
              <a:rPr lang="en-US" sz="1600" b="1" dirty="0" smtClean="0">
                <a:latin typeface="Courier New"/>
                <a:ea typeface="Times New Roman"/>
              </a:rPr>
              <a:t>{ </a:t>
            </a:r>
            <a:r>
              <a:rPr lang="en-US" sz="1600" b="1" dirty="0">
                <a:solidFill>
                  <a:srgbClr val="0000FF"/>
                </a:solidFill>
                <a:latin typeface="Courier New"/>
                <a:ea typeface="Times New Roman"/>
              </a:rPr>
              <a:t>return</a:t>
            </a:r>
            <a:r>
              <a:rPr lang="en-US" sz="1600" b="1" dirty="0">
                <a:latin typeface="Courier New"/>
                <a:ea typeface="Times New Roman"/>
              </a:rPr>
              <a:t> </a:t>
            </a:r>
            <a:r>
              <a:rPr lang="en-US" sz="1600" b="1" dirty="0">
                <a:solidFill>
                  <a:srgbClr val="A31515"/>
                </a:solidFill>
                <a:latin typeface="Courier New"/>
                <a:ea typeface="Times New Roman"/>
              </a:rPr>
              <a:t>"["</a:t>
            </a:r>
            <a:r>
              <a:rPr lang="en-US" sz="1600" b="1" dirty="0">
                <a:latin typeface="Courier New"/>
                <a:ea typeface="Times New Roman"/>
              </a:rPr>
              <a:t> + </a:t>
            </a:r>
            <a:r>
              <a:rPr lang="en-US" sz="1600" b="1" dirty="0" err="1">
                <a:latin typeface="Courier New"/>
                <a:ea typeface="Times New Roman"/>
              </a:rPr>
              <a:t>x.ToString</a:t>
            </a:r>
            <a:r>
              <a:rPr lang="en-US" sz="1600" b="1" dirty="0">
                <a:latin typeface="Courier New"/>
                <a:ea typeface="Times New Roman"/>
              </a:rPr>
              <a:t>() + </a:t>
            </a:r>
            <a:r>
              <a:rPr lang="en-US" sz="1600" b="1" dirty="0">
                <a:solidFill>
                  <a:srgbClr val="A31515"/>
                </a:solidFill>
                <a:latin typeface="Courier New"/>
                <a:ea typeface="Times New Roman"/>
              </a:rPr>
              <a:t>","</a:t>
            </a:r>
            <a:r>
              <a:rPr lang="en-US" sz="1600" b="1" dirty="0">
                <a:latin typeface="Courier New"/>
                <a:ea typeface="Times New Roman"/>
              </a:rPr>
              <a:t> + </a:t>
            </a:r>
            <a:r>
              <a:rPr lang="en-US" sz="1600" b="1" dirty="0" err="1">
                <a:latin typeface="Courier New"/>
                <a:ea typeface="Times New Roman"/>
              </a:rPr>
              <a:t>y.ToString</a:t>
            </a:r>
            <a:r>
              <a:rPr lang="en-US" sz="1600" b="1" dirty="0">
                <a:latin typeface="Courier New"/>
                <a:ea typeface="Times New Roman"/>
              </a:rPr>
              <a:t>() + </a:t>
            </a:r>
            <a:r>
              <a:rPr lang="en-US" sz="1600" b="1" dirty="0">
                <a:solidFill>
                  <a:srgbClr val="A31515"/>
                </a:solidFill>
                <a:latin typeface="Courier New"/>
                <a:ea typeface="Times New Roman"/>
              </a:rPr>
              <a:t>"]"</a:t>
            </a:r>
            <a:r>
              <a:rPr lang="en-US" sz="1600" b="1" dirty="0">
                <a:latin typeface="Courier New"/>
                <a:ea typeface="Times New Roman"/>
              </a:rPr>
              <a:t>;</a:t>
            </a:r>
            <a:endParaRPr lang="ru-RU" sz="11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en-US" sz="1600" b="1" dirty="0">
                <a:latin typeface="Courier New"/>
                <a:ea typeface="Times New Roman"/>
              </a:rPr>
              <a:t>   </a:t>
            </a:r>
            <a:r>
              <a:rPr lang="en-US" sz="1600" b="1" dirty="0" smtClean="0">
                <a:latin typeface="Courier New"/>
                <a:ea typeface="Times New Roman"/>
              </a:rPr>
              <a:t>}</a:t>
            </a:r>
            <a:r>
              <a:rPr lang="en-US" sz="1600" dirty="0">
                <a:latin typeface="Courier New"/>
                <a:ea typeface="Times New Roman"/>
              </a:rPr>
              <a:t> </a:t>
            </a:r>
            <a:endParaRPr lang="ru-RU" sz="11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en-US" sz="1600" dirty="0">
                <a:latin typeface="Courier New"/>
                <a:ea typeface="Times New Roman"/>
              </a:rPr>
              <a:t> </a:t>
            </a:r>
            <a:r>
              <a:rPr lang="en-US" sz="1600" dirty="0" smtClean="0">
                <a:latin typeface="Courier New"/>
                <a:ea typeface="Times New Roman"/>
              </a:rPr>
              <a:t>}</a:t>
            </a:r>
            <a:endParaRPr lang="ru-RU" sz="1100" dirty="0">
              <a:effectLst/>
              <a:latin typeface="Times New Roman"/>
              <a:ea typeface="Times New Roman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41025" y="639852"/>
            <a:ext cx="27196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b="1" dirty="0" smtClean="0">
                <a:solidFill>
                  <a:srgbClr val="FFC000"/>
                </a:solidFill>
              </a:rPr>
              <a:t>Мұрагерлік ұғымы</a:t>
            </a:r>
            <a:endParaRPr lang="ru-RU" sz="2400" b="1" dirty="0">
              <a:solidFill>
                <a:srgbClr val="FFC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789831" y="116632"/>
            <a:ext cx="37577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kk-KZ" sz="2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ОББ ПРИНЦИПТЕРІ</a:t>
            </a:r>
            <a:endParaRPr lang="ru-RU" sz="28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390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91072" y="1143160"/>
            <a:ext cx="7453336" cy="477053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1600" dirty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public</a:t>
            </a:r>
            <a:r>
              <a:rPr lang="en-US" sz="16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1600" dirty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class</a:t>
            </a:r>
            <a:r>
              <a:rPr lang="en-US" sz="16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rgbClr val="2B91A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otr</a:t>
            </a:r>
            <a:r>
              <a:rPr lang="en-US" sz="1600" dirty="0">
                <a:latin typeface="Times New Roman" pitchFamily="18" charset="0"/>
                <a:ea typeface="Times New Roman"/>
                <a:cs typeface="Times New Roman" pitchFamily="18" charset="0"/>
              </a:rPr>
              <a:t> : </a:t>
            </a:r>
            <a:r>
              <a:rPr lang="en-US" sz="1600" dirty="0" err="1">
                <a:solidFill>
                  <a:srgbClr val="2B91A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tka</a:t>
            </a:r>
            <a:r>
              <a:rPr lang="en-US" sz="16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endParaRPr lang="ru-RU" sz="1600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en-US" sz="1600" dirty="0">
                <a:latin typeface="Times New Roman" pitchFamily="18" charset="0"/>
                <a:ea typeface="Times New Roman"/>
                <a:cs typeface="Times New Roman" pitchFamily="18" charset="0"/>
              </a:rPr>
              <a:t>  {</a:t>
            </a:r>
            <a:endParaRPr lang="ru-RU" sz="1600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en-US" sz="1600" dirty="0">
                <a:latin typeface="Times New Roman" pitchFamily="18" charset="0"/>
                <a:ea typeface="Times New Roman"/>
                <a:cs typeface="Times New Roman" pitchFamily="18" charset="0"/>
              </a:rPr>
              <a:t>   </a:t>
            </a:r>
            <a:r>
              <a:rPr lang="en-US" sz="1600" dirty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public</a:t>
            </a:r>
            <a:r>
              <a:rPr lang="en-US" sz="16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rgbClr val="2B91A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tka</a:t>
            </a:r>
            <a:r>
              <a:rPr lang="en-US" sz="1600" dirty="0">
                <a:latin typeface="Times New Roman" pitchFamily="18" charset="0"/>
                <a:ea typeface="Times New Roman"/>
                <a:cs typeface="Times New Roman" pitchFamily="18" charset="0"/>
              </a:rPr>
              <a:t> b;</a:t>
            </a:r>
            <a:endParaRPr lang="ru-RU" sz="1600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en-US" sz="1600" dirty="0">
                <a:latin typeface="Times New Roman" pitchFamily="18" charset="0"/>
                <a:ea typeface="Times New Roman"/>
                <a:cs typeface="Times New Roman" pitchFamily="18" charset="0"/>
              </a:rPr>
              <a:t>   </a:t>
            </a:r>
            <a:r>
              <a:rPr lang="en-US" sz="1600" dirty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public</a:t>
            </a:r>
            <a:r>
              <a:rPr lang="en-US" sz="16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1600" dirty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string</a:t>
            </a:r>
            <a:r>
              <a:rPr lang="en-US" sz="1600" dirty="0">
                <a:latin typeface="Times New Roman" pitchFamily="18" charset="0"/>
                <a:ea typeface="Times New Roman"/>
                <a:cs typeface="Times New Roman" pitchFamily="18" charset="0"/>
              </a:rPr>
              <a:t> s</a:t>
            </a:r>
            <a:r>
              <a:rPr lang="en-US" sz="1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;</a:t>
            </a:r>
          </a:p>
          <a:p>
            <a:pPr>
              <a:spcAft>
                <a:spcPts val="0"/>
              </a:spcAft>
            </a:pPr>
            <a:endParaRPr lang="ru-RU" sz="1600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en-US" sz="1600" dirty="0">
                <a:latin typeface="Times New Roman" pitchFamily="18" charset="0"/>
                <a:ea typeface="Times New Roman"/>
                <a:cs typeface="Times New Roman" pitchFamily="18" charset="0"/>
              </a:rPr>
              <a:t>   </a:t>
            </a:r>
            <a:r>
              <a:rPr lang="en-US" sz="1600" dirty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public</a:t>
            </a:r>
            <a:r>
              <a:rPr lang="en-US" sz="16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otr</a:t>
            </a:r>
            <a:r>
              <a:rPr lang="en-US" sz="1600" dirty="0">
                <a:latin typeface="Times New Roman" pitchFamily="18" charset="0"/>
                <a:ea typeface="Times New Roman"/>
                <a:cs typeface="Times New Roman" pitchFamily="18" charset="0"/>
              </a:rPr>
              <a:t>()</a:t>
            </a:r>
            <a:endParaRPr lang="ru-RU" sz="1600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en-US" sz="1600" dirty="0">
                <a:latin typeface="Times New Roman" pitchFamily="18" charset="0"/>
                <a:ea typeface="Times New Roman"/>
                <a:cs typeface="Times New Roman" pitchFamily="18" charset="0"/>
              </a:rPr>
              <a:t>   </a:t>
            </a:r>
            <a:r>
              <a:rPr lang="en-US" sz="1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{    </a:t>
            </a:r>
            <a:r>
              <a:rPr lang="en-US" sz="1600" dirty="0" err="1">
                <a:solidFill>
                  <a:srgbClr val="2B91A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MessageBox</a:t>
            </a:r>
            <a:r>
              <a:rPr lang="en-US" sz="1600" dirty="0" err="1">
                <a:latin typeface="Times New Roman" pitchFamily="18" charset="0"/>
                <a:ea typeface="Times New Roman"/>
                <a:cs typeface="Times New Roman" pitchFamily="18" charset="0"/>
              </a:rPr>
              <a:t>.Show</a:t>
            </a:r>
            <a:r>
              <a:rPr lang="en-US" sz="1600" dirty="0">
                <a:latin typeface="Times New Roman" pitchFamily="18" charset="0"/>
                <a:ea typeface="Times New Roman"/>
                <a:cs typeface="Times New Roman" pitchFamily="18" charset="0"/>
              </a:rPr>
              <a:t>(</a:t>
            </a:r>
            <a:r>
              <a:rPr lang="en-US" sz="1600" dirty="0">
                <a:solidFill>
                  <a:srgbClr val="A31515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"</a:t>
            </a:r>
            <a:r>
              <a:rPr lang="ru-RU" sz="1600" dirty="0">
                <a:solidFill>
                  <a:srgbClr val="A31515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Точка</a:t>
            </a:r>
            <a:r>
              <a:rPr lang="en-US" sz="1600" dirty="0">
                <a:solidFill>
                  <a:srgbClr val="A31515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1 - </a:t>
            </a:r>
            <a:r>
              <a:rPr lang="ru-RU" sz="1600" dirty="0">
                <a:solidFill>
                  <a:srgbClr val="A31515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база </a:t>
            </a:r>
            <a:r>
              <a:rPr lang="ru-RU" sz="1600" dirty="0" err="1">
                <a:solidFill>
                  <a:srgbClr val="A31515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отрезока</a:t>
            </a:r>
            <a:r>
              <a:rPr lang="en-US" sz="1600" dirty="0">
                <a:solidFill>
                  <a:srgbClr val="A31515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["</a:t>
            </a:r>
            <a:r>
              <a:rPr lang="en-US" sz="1600" dirty="0">
                <a:latin typeface="Times New Roman" pitchFamily="18" charset="0"/>
                <a:ea typeface="Times New Roman"/>
                <a:cs typeface="Times New Roman" pitchFamily="18" charset="0"/>
              </a:rPr>
              <a:t> + </a:t>
            </a:r>
            <a:r>
              <a:rPr lang="en-US" sz="1600" dirty="0" err="1">
                <a:latin typeface="Times New Roman" pitchFamily="18" charset="0"/>
                <a:ea typeface="Times New Roman"/>
                <a:cs typeface="Times New Roman" pitchFamily="18" charset="0"/>
              </a:rPr>
              <a:t>x.ToString</a:t>
            </a:r>
            <a:r>
              <a:rPr lang="en-US" sz="1600" dirty="0">
                <a:latin typeface="Times New Roman" pitchFamily="18" charset="0"/>
                <a:ea typeface="Times New Roman"/>
                <a:cs typeface="Times New Roman" pitchFamily="18" charset="0"/>
              </a:rPr>
              <a:t>() + </a:t>
            </a:r>
            <a:r>
              <a:rPr lang="en-US" sz="1600" dirty="0">
                <a:solidFill>
                  <a:srgbClr val="A31515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","</a:t>
            </a:r>
            <a:r>
              <a:rPr lang="en-US" sz="1600" dirty="0">
                <a:latin typeface="Times New Roman" pitchFamily="18" charset="0"/>
                <a:ea typeface="Times New Roman"/>
                <a:cs typeface="Times New Roman" pitchFamily="18" charset="0"/>
              </a:rPr>
              <a:t> + </a:t>
            </a:r>
            <a:r>
              <a:rPr lang="en-US" sz="1600" dirty="0" err="1">
                <a:latin typeface="Times New Roman" pitchFamily="18" charset="0"/>
                <a:ea typeface="Times New Roman"/>
                <a:cs typeface="Times New Roman" pitchFamily="18" charset="0"/>
              </a:rPr>
              <a:t>y.ToString</a:t>
            </a:r>
            <a:r>
              <a:rPr lang="en-US" sz="1600" dirty="0">
                <a:latin typeface="Times New Roman" pitchFamily="18" charset="0"/>
                <a:ea typeface="Times New Roman"/>
                <a:cs typeface="Times New Roman" pitchFamily="18" charset="0"/>
              </a:rPr>
              <a:t>() + </a:t>
            </a:r>
            <a:r>
              <a:rPr lang="en-US" sz="1600" dirty="0">
                <a:solidFill>
                  <a:srgbClr val="A31515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"]"</a:t>
            </a:r>
            <a:r>
              <a:rPr lang="en-US" sz="1600" dirty="0">
                <a:latin typeface="Times New Roman" pitchFamily="18" charset="0"/>
                <a:ea typeface="Times New Roman"/>
                <a:cs typeface="Times New Roman" pitchFamily="18" charset="0"/>
              </a:rPr>
              <a:t>);</a:t>
            </a:r>
            <a:endParaRPr lang="ru-RU" sz="1600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en-US" sz="1600" dirty="0">
                <a:latin typeface="Times New Roman" pitchFamily="18" charset="0"/>
                <a:ea typeface="Times New Roman"/>
                <a:cs typeface="Times New Roman" pitchFamily="18" charset="0"/>
              </a:rPr>
              <a:t>    s = </a:t>
            </a:r>
            <a:r>
              <a:rPr lang="en-US" sz="1600" dirty="0">
                <a:solidFill>
                  <a:srgbClr val="A31515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""</a:t>
            </a:r>
            <a:r>
              <a:rPr lang="en-US" sz="1600" dirty="0">
                <a:latin typeface="Times New Roman" pitchFamily="18" charset="0"/>
                <a:ea typeface="Times New Roman"/>
                <a:cs typeface="Times New Roman" pitchFamily="18" charset="0"/>
              </a:rPr>
              <a:t>;</a:t>
            </a:r>
            <a:endParaRPr lang="ru-RU" sz="1600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en-US" sz="1600" dirty="0">
                <a:latin typeface="Times New Roman" pitchFamily="18" charset="0"/>
                <a:ea typeface="Times New Roman"/>
                <a:cs typeface="Times New Roman" pitchFamily="18" charset="0"/>
              </a:rPr>
              <a:t>   </a:t>
            </a:r>
            <a:r>
              <a:rPr lang="en-US" sz="1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}</a:t>
            </a:r>
          </a:p>
          <a:p>
            <a:pPr>
              <a:spcAft>
                <a:spcPts val="0"/>
              </a:spcAft>
            </a:pPr>
            <a:endParaRPr lang="ru-RU" sz="1600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en-US" sz="1600" dirty="0">
                <a:latin typeface="Times New Roman" pitchFamily="18" charset="0"/>
                <a:ea typeface="Times New Roman"/>
                <a:cs typeface="Times New Roman" pitchFamily="18" charset="0"/>
              </a:rPr>
              <a:t>   </a:t>
            </a:r>
            <a:r>
              <a:rPr lang="en-US" sz="1600" dirty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public</a:t>
            </a:r>
            <a:r>
              <a:rPr lang="en-US" sz="16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1600" dirty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void</a:t>
            </a:r>
            <a:r>
              <a:rPr lang="en-US" sz="16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ea typeface="Times New Roman"/>
                <a:cs typeface="Times New Roman" pitchFamily="18" charset="0"/>
              </a:rPr>
              <a:t>getotr</a:t>
            </a:r>
            <a:r>
              <a:rPr lang="en-US" sz="1600" dirty="0">
                <a:latin typeface="Times New Roman" pitchFamily="18" charset="0"/>
                <a:ea typeface="Times New Roman"/>
                <a:cs typeface="Times New Roman" pitchFamily="18" charset="0"/>
              </a:rPr>
              <a:t>(</a:t>
            </a:r>
            <a:r>
              <a:rPr lang="en-US" sz="1600" dirty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out</a:t>
            </a:r>
            <a:r>
              <a:rPr lang="en-US" sz="16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int</a:t>
            </a:r>
            <a:r>
              <a:rPr lang="en-US" sz="1600" dirty="0">
                <a:latin typeface="Times New Roman" pitchFamily="18" charset="0"/>
                <a:ea typeface="Times New Roman"/>
                <a:cs typeface="Times New Roman" pitchFamily="18" charset="0"/>
              </a:rPr>
              <a:t> ax, </a:t>
            </a:r>
            <a:r>
              <a:rPr lang="en-US" sz="1600" dirty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out</a:t>
            </a:r>
            <a:r>
              <a:rPr lang="en-US" sz="16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int</a:t>
            </a:r>
            <a:r>
              <a:rPr lang="en-US" sz="1600" dirty="0">
                <a:latin typeface="Times New Roman" pitchFamily="18" charset="0"/>
                <a:ea typeface="Times New Roman"/>
                <a:cs typeface="Times New Roman" pitchFamily="18" charset="0"/>
              </a:rPr>
              <a:t> ay)</a:t>
            </a:r>
            <a:endParaRPr lang="ru-RU" sz="1600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en-US" sz="1600" dirty="0">
                <a:latin typeface="Times New Roman" pitchFamily="18" charset="0"/>
                <a:ea typeface="Times New Roman"/>
                <a:cs typeface="Times New Roman" pitchFamily="18" charset="0"/>
              </a:rPr>
              <a:t>   </a:t>
            </a:r>
            <a:r>
              <a:rPr lang="en-US" sz="1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{    </a:t>
            </a:r>
            <a:r>
              <a:rPr lang="en-US" sz="1600" dirty="0" err="1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int</a:t>
            </a:r>
            <a:r>
              <a:rPr lang="en-US" sz="1600" dirty="0">
                <a:latin typeface="Times New Roman" pitchFamily="18" charset="0"/>
                <a:ea typeface="Times New Roman"/>
                <a:cs typeface="Times New Roman" pitchFamily="18" charset="0"/>
              </a:rPr>
              <a:t> xx, </a:t>
            </a:r>
            <a:r>
              <a:rPr lang="en-US" sz="1600" dirty="0" err="1">
                <a:latin typeface="Times New Roman" pitchFamily="18" charset="0"/>
                <a:ea typeface="Times New Roman"/>
                <a:cs typeface="Times New Roman" pitchFamily="18" charset="0"/>
              </a:rPr>
              <a:t>xy</a:t>
            </a:r>
            <a:r>
              <a:rPr lang="en-US" sz="1600" dirty="0">
                <a:latin typeface="Times New Roman" pitchFamily="18" charset="0"/>
                <a:ea typeface="Times New Roman"/>
                <a:cs typeface="Times New Roman" pitchFamily="18" charset="0"/>
              </a:rPr>
              <a:t>;</a:t>
            </a:r>
            <a:endParaRPr lang="ru-RU" sz="1600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en-US" sz="1600" dirty="0">
                <a:latin typeface="Times New Roman" pitchFamily="18" charset="0"/>
                <a:ea typeface="Times New Roman"/>
                <a:cs typeface="Times New Roman" pitchFamily="18" charset="0"/>
              </a:rPr>
              <a:t>    </a:t>
            </a:r>
            <a:r>
              <a:rPr lang="en-US" sz="1600" dirty="0" err="1">
                <a:latin typeface="Times New Roman" pitchFamily="18" charset="0"/>
                <a:ea typeface="Times New Roman"/>
                <a:cs typeface="Times New Roman" pitchFamily="18" charset="0"/>
              </a:rPr>
              <a:t>b.</a:t>
            </a:r>
            <a:r>
              <a:rPr lang="en-US" sz="1600" b="1" dirty="0" err="1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gettka</a:t>
            </a:r>
            <a:r>
              <a:rPr lang="en-US" sz="1600" dirty="0">
                <a:latin typeface="Times New Roman" pitchFamily="18" charset="0"/>
                <a:ea typeface="Times New Roman"/>
                <a:cs typeface="Times New Roman" pitchFamily="18" charset="0"/>
              </a:rPr>
              <a:t>(</a:t>
            </a:r>
            <a:r>
              <a:rPr lang="en-US" sz="1600" dirty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out</a:t>
            </a:r>
            <a:r>
              <a:rPr lang="en-US" sz="1600" dirty="0">
                <a:latin typeface="Times New Roman" pitchFamily="18" charset="0"/>
                <a:ea typeface="Times New Roman"/>
                <a:cs typeface="Times New Roman" pitchFamily="18" charset="0"/>
              </a:rPr>
              <a:t> xx, </a:t>
            </a:r>
            <a:r>
              <a:rPr lang="en-US" sz="1600" dirty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out</a:t>
            </a:r>
            <a:r>
              <a:rPr lang="en-US" sz="16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ea typeface="Times New Roman"/>
                <a:cs typeface="Times New Roman" pitchFamily="18" charset="0"/>
              </a:rPr>
              <a:t>xy</a:t>
            </a:r>
            <a:r>
              <a:rPr lang="en-US" sz="1600" dirty="0">
                <a:latin typeface="Times New Roman" pitchFamily="18" charset="0"/>
                <a:ea typeface="Times New Roman"/>
                <a:cs typeface="Times New Roman" pitchFamily="18" charset="0"/>
              </a:rPr>
              <a:t>);</a:t>
            </a:r>
            <a:endParaRPr lang="ru-RU" sz="1600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en-US" sz="1600" dirty="0">
                <a:latin typeface="Times New Roman" pitchFamily="18" charset="0"/>
                <a:ea typeface="Times New Roman"/>
                <a:cs typeface="Times New Roman" pitchFamily="18" charset="0"/>
              </a:rPr>
              <a:t>    </a:t>
            </a:r>
            <a:r>
              <a:rPr lang="en-US" sz="1600" dirty="0" err="1">
                <a:solidFill>
                  <a:srgbClr val="2B91A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MessageBox</a:t>
            </a:r>
            <a:r>
              <a:rPr lang="en-US" sz="1600" dirty="0" err="1">
                <a:latin typeface="Times New Roman" pitchFamily="18" charset="0"/>
                <a:ea typeface="Times New Roman"/>
                <a:cs typeface="Times New Roman" pitchFamily="18" charset="0"/>
              </a:rPr>
              <a:t>.Show</a:t>
            </a:r>
            <a:r>
              <a:rPr lang="en-US" sz="1600" dirty="0">
                <a:latin typeface="Times New Roman" pitchFamily="18" charset="0"/>
                <a:ea typeface="Times New Roman"/>
                <a:cs typeface="Times New Roman" pitchFamily="18" charset="0"/>
              </a:rPr>
              <a:t>(</a:t>
            </a:r>
            <a:r>
              <a:rPr lang="en-US" sz="1600" dirty="0">
                <a:solidFill>
                  <a:srgbClr val="A31515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"</a:t>
            </a:r>
            <a:r>
              <a:rPr lang="ru-RU" sz="1600" dirty="0">
                <a:solidFill>
                  <a:srgbClr val="A31515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Точка</a:t>
            </a:r>
            <a:r>
              <a:rPr lang="en-US" sz="1600" dirty="0">
                <a:solidFill>
                  <a:srgbClr val="A31515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2 - </a:t>
            </a:r>
            <a:r>
              <a:rPr lang="ru-RU" sz="1600" dirty="0">
                <a:solidFill>
                  <a:srgbClr val="A31515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поле </a:t>
            </a:r>
            <a:r>
              <a:rPr lang="ru-RU" sz="1600" dirty="0" err="1">
                <a:solidFill>
                  <a:srgbClr val="A31515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отрезока</a:t>
            </a:r>
            <a:r>
              <a:rPr lang="en-US" sz="1600" dirty="0">
                <a:solidFill>
                  <a:srgbClr val="A31515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["</a:t>
            </a:r>
            <a:r>
              <a:rPr lang="en-US" sz="1600" dirty="0">
                <a:latin typeface="Times New Roman" pitchFamily="18" charset="0"/>
                <a:ea typeface="Times New Roman"/>
                <a:cs typeface="Times New Roman" pitchFamily="18" charset="0"/>
              </a:rPr>
              <a:t> + </a:t>
            </a:r>
            <a:r>
              <a:rPr lang="en-US" sz="1600" dirty="0" err="1">
                <a:latin typeface="Times New Roman" pitchFamily="18" charset="0"/>
                <a:ea typeface="Times New Roman"/>
                <a:cs typeface="Times New Roman" pitchFamily="18" charset="0"/>
              </a:rPr>
              <a:t>xx.ToString</a:t>
            </a:r>
            <a:r>
              <a:rPr lang="en-US" sz="1600" dirty="0">
                <a:latin typeface="Times New Roman" pitchFamily="18" charset="0"/>
                <a:ea typeface="Times New Roman"/>
                <a:cs typeface="Times New Roman" pitchFamily="18" charset="0"/>
              </a:rPr>
              <a:t>() + </a:t>
            </a:r>
            <a:r>
              <a:rPr lang="en-US" sz="1600" dirty="0">
                <a:solidFill>
                  <a:srgbClr val="A31515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","</a:t>
            </a:r>
            <a:r>
              <a:rPr lang="en-US" sz="1600" dirty="0">
                <a:latin typeface="Times New Roman" pitchFamily="18" charset="0"/>
                <a:ea typeface="Times New Roman"/>
                <a:cs typeface="Times New Roman" pitchFamily="18" charset="0"/>
              </a:rPr>
              <a:t> + </a:t>
            </a:r>
            <a:r>
              <a:rPr lang="en-US" sz="1600" dirty="0" err="1">
                <a:latin typeface="Times New Roman" pitchFamily="18" charset="0"/>
                <a:ea typeface="Times New Roman"/>
                <a:cs typeface="Times New Roman" pitchFamily="18" charset="0"/>
              </a:rPr>
              <a:t>xy.ToString</a:t>
            </a:r>
            <a:r>
              <a:rPr lang="en-US" sz="1600" dirty="0">
                <a:latin typeface="Times New Roman" pitchFamily="18" charset="0"/>
                <a:ea typeface="Times New Roman"/>
                <a:cs typeface="Times New Roman" pitchFamily="18" charset="0"/>
              </a:rPr>
              <a:t>() + </a:t>
            </a:r>
            <a:r>
              <a:rPr lang="en-US" sz="1600" dirty="0">
                <a:solidFill>
                  <a:srgbClr val="A31515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"]"</a:t>
            </a:r>
            <a:r>
              <a:rPr lang="en-US" sz="1600" dirty="0">
                <a:latin typeface="Times New Roman" pitchFamily="18" charset="0"/>
                <a:ea typeface="Times New Roman"/>
                <a:cs typeface="Times New Roman" pitchFamily="18" charset="0"/>
              </a:rPr>
              <a:t>);</a:t>
            </a:r>
            <a:endParaRPr lang="ru-RU" sz="1600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en-US" sz="1600" dirty="0">
                <a:latin typeface="Times New Roman" pitchFamily="18" charset="0"/>
                <a:ea typeface="Times New Roman"/>
                <a:cs typeface="Times New Roman" pitchFamily="18" charset="0"/>
              </a:rPr>
              <a:t>    ax = xx; ay = </a:t>
            </a:r>
            <a:r>
              <a:rPr lang="en-US" sz="1600" dirty="0" err="1">
                <a:latin typeface="Times New Roman" pitchFamily="18" charset="0"/>
                <a:ea typeface="Times New Roman"/>
                <a:cs typeface="Times New Roman" pitchFamily="18" charset="0"/>
              </a:rPr>
              <a:t>xy</a:t>
            </a:r>
            <a:r>
              <a:rPr lang="en-US" sz="1600" dirty="0">
                <a:latin typeface="Times New Roman" pitchFamily="18" charset="0"/>
                <a:ea typeface="Times New Roman"/>
                <a:cs typeface="Times New Roman" pitchFamily="18" charset="0"/>
              </a:rPr>
              <a:t>;</a:t>
            </a:r>
            <a:endParaRPr lang="ru-RU" sz="1600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en-US" sz="1600" dirty="0">
                <a:latin typeface="Times New Roman" pitchFamily="18" charset="0"/>
                <a:ea typeface="Times New Roman"/>
                <a:cs typeface="Times New Roman" pitchFamily="18" charset="0"/>
              </a:rPr>
              <a:t>   }</a:t>
            </a:r>
            <a:endParaRPr lang="ru-RU" sz="1600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en-US" sz="1600" dirty="0">
                <a:latin typeface="Times New Roman" pitchFamily="18" charset="0"/>
                <a:ea typeface="Times New Roman"/>
                <a:cs typeface="Times New Roman" pitchFamily="18" charset="0"/>
              </a:rPr>
              <a:t>   </a:t>
            </a:r>
            <a:endParaRPr lang="ru-RU" sz="1600" dirty="0">
              <a:effectLst/>
              <a:latin typeface="Times New Roman" pitchFamily="18" charset="0"/>
              <a:ea typeface="Times New Roman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41025" y="639852"/>
            <a:ext cx="27196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b="1" dirty="0" smtClean="0">
                <a:solidFill>
                  <a:srgbClr val="FFC000"/>
                </a:solidFill>
              </a:rPr>
              <a:t>Мұрагерлік ұғымы</a:t>
            </a:r>
            <a:endParaRPr lang="ru-RU" sz="2400" b="1" dirty="0">
              <a:solidFill>
                <a:srgbClr val="FFC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789831" y="116632"/>
            <a:ext cx="37577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kk-KZ" sz="2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ОББ ПРИНЦИПТЕРІ</a:t>
            </a:r>
            <a:endParaRPr lang="ru-RU" sz="28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69446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91072" y="1143160"/>
            <a:ext cx="7453336" cy="427809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1600" dirty="0" smtClean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public</a:t>
            </a:r>
            <a:r>
              <a:rPr lang="en-US" sz="1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1600" dirty="0" smtClean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double</a:t>
            </a:r>
            <a:r>
              <a:rPr lang="en-US" sz="1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ea typeface="Times New Roman"/>
                <a:cs typeface="Times New Roman" pitchFamily="18" charset="0"/>
              </a:rPr>
              <a:t>dlina</a:t>
            </a:r>
            <a:r>
              <a:rPr lang="en-US" sz="1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()</a:t>
            </a:r>
            <a:endParaRPr lang="ru-RU" sz="1600" dirty="0" smtClean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en-US" sz="1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  {</a:t>
            </a:r>
            <a:endParaRPr lang="ru-RU" sz="1600" dirty="0" smtClean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en-US" sz="1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   </a:t>
            </a:r>
            <a:r>
              <a:rPr lang="en-US" sz="1600" dirty="0" smtClean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double</a:t>
            </a:r>
            <a:r>
              <a:rPr lang="en-US" sz="1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dl;</a:t>
            </a:r>
            <a:endParaRPr lang="ru-RU" sz="1600" dirty="0" smtClean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en-US" sz="1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   </a:t>
            </a:r>
            <a:r>
              <a:rPr lang="en-US" sz="1600" dirty="0" err="1" smtClean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int</a:t>
            </a:r>
            <a:r>
              <a:rPr lang="en-US" sz="1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k1,k2,k3,k4;</a:t>
            </a:r>
            <a:endParaRPr lang="ru-RU" sz="1600" dirty="0" smtClean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en-US" sz="1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   k1 = x; k2 = y; </a:t>
            </a:r>
            <a:endParaRPr lang="ru-RU" sz="1600" dirty="0" smtClean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en-US" sz="1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   </a:t>
            </a:r>
            <a:r>
              <a:rPr lang="en-US" sz="1600" dirty="0" err="1" smtClean="0">
                <a:latin typeface="Times New Roman" pitchFamily="18" charset="0"/>
                <a:ea typeface="Times New Roman"/>
                <a:cs typeface="Times New Roman" pitchFamily="18" charset="0"/>
              </a:rPr>
              <a:t>b.</a:t>
            </a:r>
            <a:r>
              <a:rPr lang="en-US" sz="1600" dirty="0" err="1" smtClean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gettka</a:t>
            </a:r>
            <a:r>
              <a:rPr lang="en-US" sz="1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(</a:t>
            </a:r>
            <a:r>
              <a:rPr lang="en-US" sz="1600" dirty="0" smtClean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out</a:t>
            </a:r>
            <a:r>
              <a:rPr lang="en-US" sz="1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k3, </a:t>
            </a:r>
            <a:r>
              <a:rPr lang="en-US" sz="1600" dirty="0" smtClean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out</a:t>
            </a:r>
            <a:r>
              <a:rPr lang="en-US" sz="1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k4);</a:t>
            </a:r>
            <a:endParaRPr lang="ru-RU" sz="1600" dirty="0" smtClean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en-US" sz="1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   dl = </a:t>
            </a:r>
            <a:r>
              <a:rPr lang="en-US" sz="1600" dirty="0" err="1" smtClean="0">
                <a:solidFill>
                  <a:srgbClr val="2B91A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Math</a:t>
            </a:r>
            <a:r>
              <a:rPr lang="en-US" sz="1600" dirty="0" err="1" smtClean="0">
                <a:latin typeface="Times New Roman" pitchFamily="18" charset="0"/>
                <a:ea typeface="Times New Roman"/>
                <a:cs typeface="Times New Roman" pitchFamily="18" charset="0"/>
              </a:rPr>
              <a:t>.Sqrt</a:t>
            </a:r>
            <a:r>
              <a:rPr lang="en-US" sz="1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((k1-k3)*(k1-k3)+(k2-k4)*(k2-k4));</a:t>
            </a:r>
            <a:endParaRPr lang="ru-RU" sz="1600" dirty="0" smtClean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en-US" sz="1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   </a:t>
            </a:r>
            <a:r>
              <a:rPr lang="en-US" sz="1600" dirty="0" smtClean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return</a:t>
            </a:r>
            <a:r>
              <a:rPr lang="en-US" sz="1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dl;</a:t>
            </a:r>
            <a:endParaRPr lang="ru-RU" sz="1600" dirty="0" smtClean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en-US" sz="1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  }</a:t>
            </a:r>
            <a:endParaRPr lang="ru-RU" sz="1600" dirty="0" smtClean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en-US" sz="1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  </a:t>
            </a:r>
            <a:r>
              <a:rPr lang="en-US" sz="1600" dirty="0" smtClean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public</a:t>
            </a:r>
            <a:r>
              <a:rPr lang="en-US" sz="1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1600" dirty="0" smtClean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void</a:t>
            </a:r>
            <a:r>
              <a:rPr lang="en-US" sz="1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ea typeface="Times New Roman"/>
                <a:cs typeface="Times New Roman" pitchFamily="18" charset="0"/>
              </a:rPr>
              <a:t>printotr</a:t>
            </a:r>
            <a:r>
              <a:rPr lang="en-US" sz="1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()</a:t>
            </a:r>
            <a:endParaRPr lang="ru-RU" sz="1600" dirty="0" smtClean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ru-RU" sz="1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  {</a:t>
            </a:r>
          </a:p>
          <a:p>
            <a:pPr>
              <a:spcAft>
                <a:spcPts val="0"/>
              </a:spcAft>
            </a:pPr>
            <a:r>
              <a:rPr lang="ru-RU" sz="1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   s = </a:t>
            </a:r>
            <a:r>
              <a:rPr lang="ru-RU" sz="1600" dirty="0" smtClean="0">
                <a:solidFill>
                  <a:srgbClr val="A31515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" Координата точки поля отрезка = "</a:t>
            </a:r>
            <a:r>
              <a:rPr lang="ru-RU" sz="1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+ </a:t>
            </a:r>
            <a:r>
              <a:rPr lang="ru-RU" sz="1600" dirty="0" err="1" smtClean="0">
                <a:latin typeface="Times New Roman" pitchFamily="18" charset="0"/>
                <a:ea typeface="Times New Roman"/>
                <a:cs typeface="Times New Roman" pitchFamily="18" charset="0"/>
              </a:rPr>
              <a:t>b.</a:t>
            </a:r>
            <a:r>
              <a:rPr lang="ru-RU" sz="1600" dirty="0" err="1" smtClean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printtka</a:t>
            </a:r>
            <a:r>
              <a:rPr lang="ru-RU" sz="1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();</a:t>
            </a:r>
          </a:p>
          <a:p>
            <a:pPr>
              <a:spcAft>
                <a:spcPts val="0"/>
              </a:spcAft>
            </a:pPr>
            <a:r>
              <a:rPr lang="ru-RU" sz="1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   s = s + </a:t>
            </a:r>
            <a:r>
              <a:rPr lang="ru-RU" sz="1600" dirty="0" smtClean="0">
                <a:solidFill>
                  <a:srgbClr val="A31515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" Координата точки базы отрезка = ["</a:t>
            </a:r>
            <a:r>
              <a:rPr lang="ru-RU" sz="1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+ </a:t>
            </a:r>
            <a:r>
              <a:rPr lang="ru-RU" sz="1600" dirty="0" err="1" smtClean="0">
                <a:latin typeface="Times New Roman" pitchFamily="18" charset="0"/>
                <a:ea typeface="Times New Roman"/>
                <a:cs typeface="Times New Roman" pitchFamily="18" charset="0"/>
              </a:rPr>
              <a:t>x.ToString</a:t>
            </a:r>
            <a:r>
              <a:rPr lang="ru-RU" sz="1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() + </a:t>
            </a:r>
            <a:r>
              <a:rPr lang="ru-RU" sz="1600" dirty="0" smtClean="0">
                <a:solidFill>
                  <a:srgbClr val="A31515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","</a:t>
            </a:r>
            <a:r>
              <a:rPr lang="ru-RU" sz="1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+ </a:t>
            </a:r>
            <a:r>
              <a:rPr lang="ru-RU" sz="1600" dirty="0" err="1" smtClean="0">
                <a:latin typeface="Times New Roman" pitchFamily="18" charset="0"/>
                <a:ea typeface="Times New Roman"/>
                <a:cs typeface="Times New Roman" pitchFamily="18" charset="0"/>
              </a:rPr>
              <a:t>y.ToString</a:t>
            </a:r>
            <a:r>
              <a:rPr lang="ru-RU" sz="1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() + </a:t>
            </a:r>
            <a:r>
              <a:rPr lang="ru-RU" sz="1600" dirty="0" smtClean="0">
                <a:solidFill>
                  <a:srgbClr val="A31515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"]"</a:t>
            </a:r>
            <a:r>
              <a:rPr lang="ru-RU" sz="1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;</a:t>
            </a:r>
          </a:p>
          <a:p>
            <a:pPr>
              <a:spcAft>
                <a:spcPts val="0"/>
              </a:spcAft>
            </a:pPr>
            <a:r>
              <a:rPr lang="en-US" sz="1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   s = s + </a:t>
            </a:r>
            <a:r>
              <a:rPr lang="en-US" sz="1600" dirty="0" smtClean="0">
                <a:solidFill>
                  <a:srgbClr val="A31515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" </a:t>
            </a:r>
            <a:r>
              <a:rPr lang="ru-RU" sz="1600" dirty="0" smtClean="0">
                <a:solidFill>
                  <a:srgbClr val="A31515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Длина</a:t>
            </a:r>
            <a:r>
              <a:rPr lang="en-US" sz="1600" dirty="0" smtClean="0">
                <a:solidFill>
                  <a:srgbClr val="A31515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___</a:t>
            </a:r>
            <a:r>
              <a:rPr lang="ru-RU" sz="1600" dirty="0" smtClean="0">
                <a:solidFill>
                  <a:srgbClr val="A31515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отрезка</a:t>
            </a:r>
            <a:r>
              <a:rPr lang="en-US" sz="1600" dirty="0" smtClean="0">
                <a:solidFill>
                  <a:srgbClr val="A31515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     = "</a:t>
            </a:r>
            <a:r>
              <a:rPr lang="en-US" sz="1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+ </a:t>
            </a:r>
            <a:r>
              <a:rPr lang="en-US" sz="1600" dirty="0" err="1" smtClean="0">
                <a:latin typeface="Times New Roman" pitchFamily="18" charset="0"/>
                <a:ea typeface="Times New Roman"/>
                <a:cs typeface="Times New Roman" pitchFamily="18" charset="0"/>
              </a:rPr>
              <a:t>dlina</a:t>
            </a:r>
            <a:r>
              <a:rPr lang="en-US" sz="1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().</a:t>
            </a:r>
            <a:r>
              <a:rPr lang="en-US" sz="1600" dirty="0" err="1" smtClean="0">
                <a:latin typeface="Times New Roman" pitchFamily="18" charset="0"/>
                <a:ea typeface="Times New Roman"/>
                <a:cs typeface="Times New Roman" pitchFamily="18" charset="0"/>
              </a:rPr>
              <a:t>ToString</a:t>
            </a:r>
            <a:r>
              <a:rPr lang="en-US" sz="1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(</a:t>
            </a:r>
            <a:r>
              <a:rPr lang="en-US" sz="1600" dirty="0" smtClean="0">
                <a:solidFill>
                  <a:srgbClr val="A31515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"###.###"</a:t>
            </a:r>
            <a:r>
              <a:rPr lang="en-US" sz="1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);</a:t>
            </a:r>
            <a:endParaRPr lang="ru-RU" sz="1600" dirty="0" smtClean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en-US" sz="1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  }</a:t>
            </a:r>
            <a:endParaRPr lang="ru-RU" sz="1600" dirty="0" smtClean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en-US" sz="1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 }</a:t>
            </a:r>
            <a:endParaRPr lang="ru-RU" sz="1600" dirty="0">
              <a:effectLst/>
              <a:latin typeface="Times New Roman" pitchFamily="18" charset="0"/>
              <a:ea typeface="Times New Roman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41025" y="639852"/>
            <a:ext cx="27196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b="1" dirty="0" smtClean="0">
                <a:solidFill>
                  <a:srgbClr val="FFC000"/>
                </a:solidFill>
              </a:rPr>
              <a:t>Мұрагерлік ұғымы</a:t>
            </a:r>
            <a:endParaRPr lang="ru-RU" sz="2400" b="1" dirty="0">
              <a:solidFill>
                <a:srgbClr val="FFC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789831" y="116632"/>
            <a:ext cx="37577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kk-KZ" sz="2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ОББ ПРИНЦИПТЕРІ</a:t>
            </a:r>
            <a:endParaRPr lang="ru-RU" sz="28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36814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99251" y="664964"/>
            <a:ext cx="799288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kk-KZ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kk-KZ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Сіз класстан немесе жиынтықтан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сборки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kk-KZ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тыс </a:t>
            </a:r>
            <a:r>
              <a:rPr lang="kk-KZ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қолдануға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арналма</a:t>
            </a:r>
            <a:r>
              <a:rPr lang="kk-KZ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ған </a:t>
            </a:r>
            <a:r>
              <a:rPr lang="kk-KZ" sz="20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әдістер</a:t>
            </a:r>
            <a:r>
              <a:rPr lang="kk-KZ" sz="20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мен</a:t>
            </a:r>
            <a:r>
              <a:rPr lang="kk-KZ" sz="20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айнымалыларды</a:t>
            </a:r>
            <a:r>
              <a:rPr lang="kk-KZ" sz="20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жасыра  аласыз.</a:t>
            </a:r>
          </a:p>
          <a:p>
            <a:pPr indent="457200" algn="just"/>
            <a:r>
              <a:rPr lang="kk-KZ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Ол – </a:t>
            </a:r>
            <a:r>
              <a:rPr lang="kk-KZ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кодта </a:t>
            </a:r>
            <a:r>
              <a:rPr lang="kk-KZ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қате кетіру тәуекедігін азайтуға немесе қате кетіруді болдырмайды.  </a:t>
            </a:r>
            <a:endParaRPr lang="kk-KZ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71259" y="2348880"/>
            <a:ext cx="784887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kk-KZ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Объект </a:t>
            </a:r>
            <a:r>
              <a:rPr lang="kk-KZ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өрістері</a:t>
            </a:r>
            <a:r>
              <a:rPr lang="kk-KZ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қасиеттер</a:t>
            </a:r>
            <a:r>
              <a:rPr lang="kk-KZ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немесе қол жеткізу ережелерінің жиыны – </a:t>
            </a:r>
            <a:r>
              <a:rPr lang="kk-KZ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интерфейс</a:t>
            </a:r>
            <a:r>
              <a:rPr lang="kk-KZ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арқылы қолданылуы тиіс. </a:t>
            </a: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kk-KZ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Объект өрістерін </a:t>
            </a:r>
            <a:r>
              <a:rPr lang="kk-KZ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жасыру – олардың инкапсуляциясы («капсула» сөзінен) </a:t>
            </a:r>
            <a:r>
              <a:rPr lang="kk-KZ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қасиеттер</a:t>
            </a:r>
            <a:r>
              <a:rPr lang="kk-KZ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арқылы жүзеге асырылады. </a:t>
            </a: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ru-RU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Ескерту</a:t>
            </a:r>
            <a:r>
              <a:rPr lang="kk-KZ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Қасиеттер ұғымы алдынғы бөлімде толық қарастырылған.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579949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kk-KZ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Инкапсуляция </a:t>
            </a:r>
            <a:r>
              <a:rPr lang="kk-KZ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ұғымы</a:t>
            </a:r>
            <a:endParaRPr lang="ru-RU" sz="2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843808" y="116632"/>
            <a:ext cx="37577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kk-KZ" sz="2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ОББ ПРИНЦИПТЕРІ</a:t>
            </a:r>
            <a:endParaRPr lang="ru-RU" sz="28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1003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843808" y="116632"/>
            <a:ext cx="37577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kk-KZ" sz="2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ОББ ПРИНЦИПТЕРІ</a:t>
            </a:r>
            <a:endParaRPr lang="ru-RU" sz="28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57808" y="810782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kk-KZ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Инкапсуляция </a:t>
            </a:r>
            <a:r>
              <a:rPr lang="kk-KZ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ұғымы</a:t>
            </a:r>
            <a:endParaRPr lang="ru-RU" sz="2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57808" y="1272447"/>
            <a:ext cx="784887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kk-KZ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Класс қасиеттерінің жұмысын көрсету  үшін мысал ретінде treyg класын қолданамыз.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kk-KZ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9.1-есеп</a:t>
            </a:r>
            <a:r>
              <a:rPr lang="kk-KZ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treyg класында үшбұрыш қабырғаларына қасиеттер арқылы кездейсоқ бүтін сандар меншіктеледі, сандар минус 5-тен 5-ке дейінгі аралықта болады. Қасиеттер мына шартты тексереді: енгізілген сандар 0-ден үлкен болуы керек. Үшбұрыш қабырғаларының мәндері енгізілгеннен кейін кластың арнайы әдісі мына шартты тексереді: кез келген екі қабырғаның қосындысы үшінші қабырғадан үлкен болуы керек. Қосымшаның жұмысына түсініктемелердің берілуі тиіс. 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6121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789831" y="-14640"/>
            <a:ext cx="37577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kk-KZ" sz="2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ОББ ПРИНЦИПТЕРІ</a:t>
            </a:r>
            <a:endParaRPr lang="ru-RU" sz="28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55128" y="508580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kk-KZ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Инкапсуляция </a:t>
            </a:r>
            <a:r>
              <a:rPr lang="kk-KZ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ұғымы</a:t>
            </a:r>
            <a:endParaRPr lang="ru-RU" sz="2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55128" y="970788"/>
            <a:ext cx="5544616" cy="535531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b="1" dirty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public</a:t>
            </a:r>
            <a:r>
              <a:rPr lang="en-US" b="1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b="1" dirty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class</a:t>
            </a:r>
            <a:r>
              <a:rPr lang="en-US" b="1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treyg</a:t>
            </a:r>
            <a:endParaRPr lang="ru-RU" b="1" dirty="0">
              <a:solidFill>
                <a:srgbClr val="FF000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en-US" b="1" dirty="0">
                <a:latin typeface="Times New Roman" pitchFamily="18" charset="0"/>
                <a:ea typeface="Times New Roman"/>
                <a:cs typeface="Times New Roman" pitchFamily="18" charset="0"/>
              </a:rPr>
              <a:t>  {</a:t>
            </a:r>
            <a:endParaRPr lang="ru-RU" b="1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en-US" b="1" dirty="0">
                <a:latin typeface="Times New Roman" pitchFamily="18" charset="0"/>
                <a:ea typeface="Times New Roman"/>
                <a:cs typeface="Times New Roman" pitchFamily="18" charset="0"/>
              </a:rPr>
              <a:t>   </a:t>
            </a:r>
            <a:r>
              <a:rPr lang="en-US" b="1" dirty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private</a:t>
            </a:r>
            <a:r>
              <a:rPr lang="en-US" b="1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int</a:t>
            </a:r>
            <a:r>
              <a:rPr lang="en-US" b="1" dirty="0">
                <a:latin typeface="Times New Roman" pitchFamily="18" charset="0"/>
                <a:ea typeface="Times New Roman"/>
                <a:cs typeface="Times New Roman" pitchFamily="18" charset="0"/>
              </a:rPr>
              <a:t> a, b, c, p</a:t>
            </a:r>
            <a:r>
              <a:rPr lang="en-US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;</a:t>
            </a:r>
          </a:p>
          <a:p>
            <a:pPr>
              <a:spcAft>
                <a:spcPts val="0"/>
              </a:spcAft>
            </a:pPr>
            <a:r>
              <a:rPr lang="en-US" b="1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 </a:t>
            </a:r>
            <a:r>
              <a:rPr lang="en-US" b="1" dirty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public</a:t>
            </a:r>
            <a:r>
              <a:rPr lang="en-US" b="1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b="1" dirty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string</a:t>
            </a:r>
            <a:r>
              <a:rPr lang="en-US" b="1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ea typeface="Times New Roman"/>
                <a:cs typeface="Times New Roman" pitchFamily="18" charset="0"/>
              </a:rPr>
              <a:t>ss</a:t>
            </a:r>
            <a:r>
              <a:rPr lang="en-US" b="1" dirty="0">
                <a:latin typeface="Times New Roman" pitchFamily="18" charset="0"/>
                <a:ea typeface="Times New Roman"/>
                <a:cs typeface="Times New Roman" pitchFamily="18" charset="0"/>
              </a:rPr>
              <a:t>;</a:t>
            </a:r>
            <a:endParaRPr lang="ru-RU" b="1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en-US" b="1" dirty="0">
                <a:latin typeface="Times New Roman" pitchFamily="18" charset="0"/>
                <a:ea typeface="Times New Roman"/>
                <a:cs typeface="Times New Roman" pitchFamily="18" charset="0"/>
              </a:rPr>
              <a:t>  </a:t>
            </a:r>
            <a:endParaRPr lang="en-US" b="1" dirty="0" smtClean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en-US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b="1" dirty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public</a:t>
            </a:r>
            <a:r>
              <a:rPr lang="en-US" b="1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treyg</a:t>
            </a:r>
            <a:r>
              <a:rPr lang="en-US" b="1" dirty="0">
                <a:latin typeface="Times New Roman" pitchFamily="18" charset="0"/>
                <a:ea typeface="Times New Roman"/>
                <a:cs typeface="Times New Roman" pitchFamily="18" charset="0"/>
              </a:rPr>
              <a:t>()</a:t>
            </a:r>
            <a:endParaRPr lang="ru-RU" b="1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en-US" b="1" dirty="0">
                <a:latin typeface="Times New Roman" pitchFamily="18" charset="0"/>
                <a:ea typeface="Times New Roman"/>
                <a:cs typeface="Times New Roman" pitchFamily="18" charset="0"/>
              </a:rPr>
              <a:t>   </a:t>
            </a:r>
            <a:r>
              <a:rPr lang="en-US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{ a </a:t>
            </a:r>
            <a:r>
              <a:rPr lang="en-US" b="1" dirty="0">
                <a:latin typeface="Times New Roman" pitchFamily="18" charset="0"/>
                <a:ea typeface="Times New Roman"/>
                <a:cs typeface="Times New Roman" pitchFamily="18" charset="0"/>
              </a:rPr>
              <a:t>= b = c = 0</a:t>
            </a:r>
            <a:r>
              <a:rPr lang="en-US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;}</a:t>
            </a:r>
            <a:endParaRPr lang="ru-RU" b="1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en-US" b="1" dirty="0">
                <a:latin typeface="Times New Roman" pitchFamily="18" charset="0"/>
                <a:ea typeface="Times New Roman"/>
                <a:cs typeface="Times New Roman" pitchFamily="18" charset="0"/>
              </a:rPr>
              <a:t>  </a:t>
            </a:r>
            <a:endParaRPr lang="en-US" b="1" dirty="0" smtClean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en-US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b="1" dirty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public</a:t>
            </a:r>
            <a:r>
              <a:rPr lang="en-US" b="1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int</a:t>
            </a:r>
            <a:r>
              <a:rPr lang="en-US" b="1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Aa</a:t>
            </a:r>
            <a:endParaRPr lang="ru-RU" b="1" dirty="0">
              <a:solidFill>
                <a:srgbClr val="FF000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en-US" b="1" dirty="0">
                <a:latin typeface="Times New Roman" pitchFamily="18" charset="0"/>
                <a:ea typeface="Times New Roman"/>
                <a:cs typeface="Times New Roman" pitchFamily="18" charset="0"/>
              </a:rPr>
              <a:t>   </a:t>
            </a:r>
            <a:r>
              <a:rPr lang="en-US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{</a:t>
            </a:r>
            <a:r>
              <a:rPr lang="en-US" b="1" dirty="0" smtClean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get</a:t>
            </a:r>
            <a:r>
              <a:rPr lang="en-US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b="1" dirty="0">
                <a:latin typeface="Times New Roman" pitchFamily="18" charset="0"/>
                <a:ea typeface="Times New Roman"/>
                <a:cs typeface="Times New Roman" pitchFamily="18" charset="0"/>
              </a:rPr>
              <a:t>{ </a:t>
            </a:r>
            <a:r>
              <a:rPr lang="en-US" b="1" dirty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return</a:t>
            </a:r>
            <a:r>
              <a:rPr lang="en-US" b="1" dirty="0">
                <a:latin typeface="Times New Roman" pitchFamily="18" charset="0"/>
                <a:ea typeface="Times New Roman"/>
                <a:cs typeface="Times New Roman" pitchFamily="18" charset="0"/>
              </a:rPr>
              <a:t> a; }</a:t>
            </a:r>
            <a:endParaRPr lang="ru-RU" b="1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en-US" b="1" dirty="0">
                <a:latin typeface="Times New Roman" pitchFamily="18" charset="0"/>
                <a:ea typeface="Times New Roman"/>
                <a:cs typeface="Times New Roman" pitchFamily="18" charset="0"/>
              </a:rPr>
              <a:t>    </a:t>
            </a:r>
            <a:r>
              <a:rPr lang="en-US" b="1" dirty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set</a:t>
            </a:r>
            <a:r>
              <a:rPr lang="en-US" b="1" dirty="0">
                <a:latin typeface="Times New Roman" pitchFamily="18" charset="0"/>
                <a:ea typeface="Times New Roman"/>
                <a:cs typeface="Times New Roman" pitchFamily="18" charset="0"/>
              </a:rPr>
              <a:t> { </a:t>
            </a:r>
            <a:r>
              <a:rPr lang="en-US" b="1" dirty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if</a:t>
            </a:r>
            <a:r>
              <a:rPr lang="en-US" b="1" dirty="0">
                <a:latin typeface="Times New Roman" pitchFamily="18" charset="0"/>
                <a:ea typeface="Times New Roman"/>
                <a:cs typeface="Times New Roman" pitchFamily="18" charset="0"/>
              </a:rPr>
              <a:t> (</a:t>
            </a:r>
            <a:r>
              <a:rPr lang="en-US" b="1" dirty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value</a:t>
            </a:r>
            <a:r>
              <a:rPr lang="en-US" b="1" dirty="0">
                <a:latin typeface="Times New Roman" pitchFamily="18" charset="0"/>
                <a:ea typeface="Times New Roman"/>
                <a:cs typeface="Times New Roman" pitchFamily="18" charset="0"/>
              </a:rPr>
              <a:t> &gt; 0)  a = </a:t>
            </a:r>
            <a:r>
              <a:rPr lang="en-US" b="1" dirty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value</a:t>
            </a:r>
            <a:r>
              <a:rPr lang="en-US" b="1" dirty="0">
                <a:latin typeface="Times New Roman" pitchFamily="18" charset="0"/>
                <a:ea typeface="Times New Roman"/>
                <a:cs typeface="Times New Roman" pitchFamily="18" charset="0"/>
              </a:rPr>
              <a:t>; </a:t>
            </a:r>
            <a:r>
              <a:rPr lang="en-US" b="1" dirty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else</a:t>
            </a:r>
            <a:r>
              <a:rPr lang="en-US" b="1" dirty="0">
                <a:latin typeface="Times New Roman" pitchFamily="18" charset="0"/>
                <a:ea typeface="Times New Roman"/>
                <a:cs typeface="Times New Roman" pitchFamily="18" charset="0"/>
              </a:rPr>
              <a:t> a = 0</a:t>
            </a:r>
            <a:r>
              <a:rPr lang="en-US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;}</a:t>
            </a:r>
            <a:endParaRPr lang="ru-RU" b="1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en-US" b="1" dirty="0">
                <a:latin typeface="Times New Roman" pitchFamily="18" charset="0"/>
                <a:ea typeface="Times New Roman"/>
                <a:cs typeface="Times New Roman" pitchFamily="18" charset="0"/>
              </a:rPr>
              <a:t>   }</a:t>
            </a:r>
            <a:endParaRPr lang="ru-RU" b="1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en-US" b="1" dirty="0">
                <a:latin typeface="Times New Roman" pitchFamily="18" charset="0"/>
                <a:ea typeface="Times New Roman"/>
                <a:cs typeface="Times New Roman" pitchFamily="18" charset="0"/>
              </a:rPr>
              <a:t>   </a:t>
            </a:r>
            <a:r>
              <a:rPr lang="en-US" b="1" dirty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public</a:t>
            </a:r>
            <a:r>
              <a:rPr lang="en-US" b="1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int</a:t>
            </a:r>
            <a:r>
              <a:rPr lang="en-US" b="1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Bb</a:t>
            </a:r>
            <a:endParaRPr lang="ru-RU" b="1" dirty="0">
              <a:solidFill>
                <a:srgbClr val="FF000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en-US" b="1" dirty="0">
                <a:latin typeface="Times New Roman" pitchFamily="18" charset="0"/>
                <a:ea typeface="Times New Roman"/>
                <a:cs typeface="Times New Roman" pitchFamily="18" charset="0"/>
              </a:rPr>
              <a:t>   </a:t>
            </a:r>
            <a:r>
              <a:rPr lang="en-US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{  </a:t>
            </a:r>
            <a:r>
              <a:rPr lang="en-US" b="1" dirty="0" smtClean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get</a:t>
            </a:r>
            <a:r>
              <a:rPr lang="en-US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b="1" dirty="0">
                <a:latin typeface="Times New Roman" pitchFamily="18" charset="0"/>
                <a:ea typeface="Times New Roman"/>
                <a:cs typeface="Times New Roman" pitchFamily="18" charset="0"/>
              </a:rPr>
              <a:t>{ </a:t>
            </a:r>
            <a:r>
              <a:rPr lang="en-US" b="1" dirty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return</a:t>
            </a:r>
            <a:r>
              <a:rPr lang="en-US" b="1" dirty="0">
                <a:latin typeface="Times New Roman" pitchFamily="18" charset="0"/>
                <a:ea typeface="Times New Roman"/>
                <a:cs typeface="Times New Roman" pitchFamily="18" charset="0"/>
              </a:rPr>
              <a:t> b; }</a:t>
            </a:r>
            <a:endParaRPr lang="ru-RU" b="1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en-US" b="1" dirty="0">
                <a:latin typeface="Times New Roman" pitchFamily="18" charset="0"/>
                <a:ea typeface="Times New Roman"/>
                <a:cs typeface="Times New Roman" pitchFamily="18" charset="0"/>
              </a:rPr>
              <a:t>   </a:t>
            </a:r>
            <a:r>
              <a:rPr lang="en-US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  </a:t>
            </a:r>
            <a:r>
              <a:rPr lang="en-US" b="1" dirty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set</a:t>
            </a:r>
            <a:r>
              <a:rPr lang="en-US" b="1" dirty="0">
                <a:latin typeface="Times New Roman" pitchFamily="18" charset="0"/>
                <a:ea typeface="Times New Roman"/>
                <a:cs typeface="Times New Roman" pitchFamily="18" charset="0"/>
              </a:rPr>
              <a:t> { </a:t>
            </a:r>
            <a:r>
              <a:rPr lang="en-US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  </a:t>
            </a:r>
            <a:r>
              <a:rPr lang="en-US" b="1" dirty="0" smtClean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if</a:t>
            </a:r>
            <a:r>
              <a:rPr lang="en-US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b="1" dirty="0">
                <a:latin typeface="Times New Roman" pitchFamily="18" charset="0"/>
                <a:ea typeface="Times New Roman"/>
                <a:cs typeface="Times New Roman" pitchFamily="18" charset="0"/>
              </a:rPr>
              <a:t>(</a:t>
            </a:r>
            <a:r>
              <a:rPr lang="en-US" b="1" dirty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value</a:t>
            </a:r>
            <a:r>
              <a:rPr lang="en-US" b="1" dirty="0">
                <a:latin typeface="Times New Roman" pitchFamily="18" charset="0"/>
                <a:ea typeface="Times New Roman"/>
                <a:cs typeface="Times New Roman" pitchFamily="18" charset="0"/>
              </a:rPr>
              <a:t> &gt; 0)  </a:t>
            </a:r>
            <a:endParaRPr lang="en-US" b="1" dirty="0" smtClean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en-US" b="1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                 </a:t>
            </a:r>
            <a:r>
              <a:rPr lang="en-US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b </a:t>
            </a:r>
            <a:r>
              <a:rPr lang="en-US" b="1" dirty="0">
                <a:latin typeface="Times New Roman" pitchFamily="18" charset="0"/>
                <a:ea typeface="Times New Roman"/>
                <a:cs typeface="Times New Roman" pitchFamily="18" charset="0"/>
              </a:rPr>
              <a:t>= </a:t>
            </a:r>
            <a:r>
              <a:rPr lang="en-US" b="1" dirty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value</a:t>
            </a:r>
            <a:r>
              <a:rPr lang="en-US" b="1" dirty="0">
                <a:latin typeface="Times New Roman" pitchFamily="18" charset="0"/>
                <a:ea typeface="Times New Roman"/>
                <a:cs typeface="Times New Roman" pitchFamily="18" charset="0"/>
              </a:rPr>
              <a:t>; </a:t>
            </a:r>
            <a:r>
              <a:rPr lang="en-US" b="1" dirty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else</a:t>
            </a:r>
            <a:r>
              <a:rPr lang="en-US" b="1" dirty="0">
                <a:latin typeface="Times New Roman" pitchFamily="18" charset="0"/>
                <a:ea typeface="Times New Roman"/>
                <a:cs typeface="Times New Roman" pitchFamily="18" charset="0"/>
              </a:rPr>
              <a:t> b = 0; </a:t>
            </a:r>
            <a:endParaRPr lang="en-US" b="1" dirty="0" smtClean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en-US" b="1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          </a:t>
            </a:r>
            <a:r>
              <a:rPr lang="en-US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}</a:t>
            </a:r>
            <a:endParaRPr lang="ru-RU" b="1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en-US" b="1" dirty="0">
                <a:latin typeface="Times New Roman" pitchFamily="18" charset="0"/>
                <a:ea typeface="Times New Roman"/>
                <a:cs typeface="Times New Roman" pitchFamily="18" charset="0"/>
              </a:rPr>
              <a:t>   }</a:t>
            </a:r>
            <a:endParaRPr lang="ru-RU" b="1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endParaRPr lang="kk-KZ" b="1" dirty="0">
              <a:solidFill>
                <a:srgbClr val="0000FF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382024" y="970788"/>
            <a:ext cx="2520281" cy="2462213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kk-KZ" sz="2200" dirty="0">
                <a:latin typeface="Times New Roman" pitchFamily="18" charset="0"/>
                <a:cs typeface="Times New Roman" pitchFamily="18" charset="0"/>
              </a:rPr>
              <a:t>Класс қасиеттерінің жұмысын көрсету  үшін мысал ретінде </a:t>
            </a:r>
            <a:r>
              <a:rPr lang="kk-KZ" sz="2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treyg</a:t>
            </a:r>
            <a:r>
              <a:rPr lang="kk-KZ" sz="2200" dirty="0">
                <a:latin typeface="Times New Roman" pitchFamily="18" charset="0"/>
                <a:cs typeface="Times New Roman" pitchFamily="18" charset="0"/>
              </a:rPr>
              <a:t> класын қолданамыз.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211961" y="4221087"/>
            <a:ext cx="4752528" cy="2308324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b="1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b="1" dirty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public</a:t>
            </a:r>
            <a:r>
              <a:rPr lang="en-US" b="1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int</a:t>
            </a:r>
            <a:r>
              <a:rPr lang="en-US" b="1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Cc</a:t>
            </a:r>
            <a:endParaRPr lang="ru-RU" b="1" dirty="0">
              <a:solidFill>
                <a:srgbClr val="FF000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en-US" b="1" dirty="0">
                <a:latin typeface="Times New Roman" pitchFamily="18" charset="0"/>
                <a:ea typeface="Times New Roman"/>
                <a:cs typeface="Times New Roman" pitchFamily="18" charset="0"/>
              </a:rPr>
              <a:t>   </a:t>
            </a:r>
            <a:r>
              <a:rPr lang="en-US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{ </a:t>
            </a:r>
            <a:r>
              <a:rPr lang="en-US" b="1" dirty="0" smtClean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get</a:t>
            </a:r>
            <a:r>
              <a:rPr lang="en-US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b="1" dirty="0">
                <a:latin typeface="Times New Roman" pitchFamily="18" charset="0"/>
                <a:ea typeface="Times New Roman"/>
                <a:cs typeface="Times New Roman" pitchFamily="18" charset="0"/>
              </a:rPr>
              <a:t>{ </a:t>
            </a:r>
            <a:r>
              <a:rPr lang="en-US" b="1" dirty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return</a:t>
            </a:r>
            <a:r>
              <a:rPr lang="en-US" b="1" dirty="0">
                <a:latin typeface="Times New Roman" pitchFamily="18" charset="0"/>
                <a:ea typeface="Times New Roman"/>
                <a:cs typeface="Times New Roman" pitchFamily="18" charset="0"/>
              </a:rPr>
              <a:t> c; }</a:t>
            </a:r>
            <a:endParaRPr lang="ru-RU" b="1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en-US" b="1" dirty="0">
                <a:latin typeface="Times New Roman" pitchFamily="18" charset="0"/>
                <a:ea typeface="Times New Roman"/>
                <a:cs typeface="Times New Roman" pitchFamily="18" charset="0"/>
              </a:rPr>
              <a:t>   </a:t>
            </a:r>
            <a:r>
              <a:rPr lang="en-US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 </a:t>
            </a:r>
            <a:r>
              <a:rPr lang="en-US" b="1" dirty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set</a:t>
            </a:r>
            <a:r>
              <a:rPr lang="en-US" b="1" dirty="0">
                <a:latin typeface="Times New Roman" pitchFamily="18" charset="0"/>
                <a:ea typeface="Times New Roman"/>
                <a:cs typeface="Times New Roman" pitchFamily="18" charset="0"/>
              </a:rPr>
              <a:t> { </a:t>
            </a:r>
            <a:r>
              <a:rPr lang="en-US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if</a:t>
            </a:r>
            <a:r>
              <a:rPr lang="en-US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b="1" dirty="0">
                <a:latin typeface="Times New Roman" pitchFamily="18" charset="0"/>
                <a:ea typeface="Times New Roman"/>
                <a:cs typeface="Times New Roman" pitchFamily="18" charset="0"/>
              </a:rPr>
              <a:t>(</a:t>
            </a:r>
            <a:r>
              <a:rPr lang="en-US" b="1" dirty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value</a:t>
            </a:r>
            <a:r>
              <a:rPr lang="en-US" b="1" dirty="0">
                <a:latin typeface="Times New Roman" pitchFamily="18" charset="0"/>
                <a:ea typeface="Times New Roman"/>
                <a:cs typeface="Times New Roman" pitchFamily="18" charset="0"/>
              </a:rPr>
              <a:t> &gt; 0)  c = </a:t>
            </a:r>
            <a:r>
              <a:rPr lang="en-US" b="1" dirty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value</a:t>
            </a:r>
            <a:r>
              <a:rPr lang="en-US" b="1" dirty="0">
                <a:latin typeface="Times New Roman" pitchFamily="18" charset="0"/>
                <a:ea typeface="Times New Roman"/>
                <a:cs typeface="Times New Roman" pitchFamily="18" charset="0"/>
              </a:rPr>
              <a:t>; </a:t>
            </a:r>
            <a:r>
              <a:rPr lang="en-US" b="1" dirty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else</a:t>
            </a:r>
            <a:r>
              <a:rPr lang="en-US" b="1" dirty="0">
                <a:latin typeface="Times New Roman" pitchFamily="18" charset="0"/>
                <a:ea typeface="Times New Roman"/>
                <a:cs typeface="Times New Roman" pitchFamily="18" charset="0"/>
              </a:rPr>
              <a:t> c = 0; </a:t>
            </a:r>
            <a:endParaRPr lang="en-US" b="1" dirty="0" smtClean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en-US" b="1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          }</a:t>
            </a:r>
            <a:endParaRPr lang="ru-RU" b="1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en-US" b="1" dirty="0">
                <a:latin typeface="Times New Roman" pitchFamily="18" charset="0"/>
                <a:ea typeface="Times New Roman"/>
                <a:cs typeface="Times New Roman" pitchFamily="18" charset="0"/>
              </a:rPr>
              <a:t>   </a:t>
            </a:r>
            <a:r>
              <a:rPr lang="en-US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}</a:t>
            </a:r>
          </a:p>
          <a:p>
            <a:pPr>
              <a:spcAft>
                <a:spcPts val="0"/>
              </a:spcAft>
            </a:pPr>
            <a:endParaRPr lang="ru-RU" b="1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en-US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. . . . </a:t>
            </a:r>
          </a:p>
          <a:p>
            <a:pPr>
              <a:spcAft>
                <a:spcPts val="0"/>
              </a:spcAft>
            </a:pPr>
            <a:r>
              <a:rPr lang="en-US" b="1" dirty="0">
                <a:latin typeface="Times New Roman" pitchFamily="18" charset="0"/>
                <a:ea typeface="Times New Roman"/>
                <a:cs typeface="Times New Roman" pitchFamily="18" charset="0"/>
              </a:rPr>
              <a:t>}</a:t>
            </a:r>
            <a:r>
              <a:rPr lang="en-US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878934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789831" y="-14640"/>
            <a:ext cx="37577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kk-KZ" sz="2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ОББ ПРИНЦИПТЕРІ</a:t>
            </a:r>
            <a:endParaRPr lang="ru-RU" sz="28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55128" y="508580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kk-KZ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Инкапсуляция </a:t>
            </a:r>
            <a:r>
              <a:rPr lang="kk-KZ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ұғымы</a:t>
            </a:r>
            <a:endParaRPr lang="ru-RU" sz="2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55127" y="970788"/>
            <a:ext cx="8393337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b="1" dirty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public</a:t>
            </a:r>
            <a:r>
              <a:rPr lang="en-US" b="1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b="1" dirty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class</a:t>
            </a:r>
            <a:r>
              <a:rPr lang="en-US" b="1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treyg</a:t>
            </a:r>
            <a:endParaRPr lang="ru-RU" b="1" dirty="0">
              <a:solidFill>
                <a:srgbClr val="FF000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en-US" b="1" dirty="0">
                <a:latin typeface="Times New Roman" pitchFamily="18" charset="0"/>
                <a:ea typeface="Times New Roman"/>
                <a:cs typeface="Times New Roman" pitchFamily="18" charset="0"/>
              </a:rPr>
              <a:t>  {</a:t>
            </a:r>
            <a:endParaRPr lang="ru-RU" b="1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en-US" b="1" dirty="0">
                <a:latin typeface="Times New Roman" pitchFamily="18" charset="0"/>
                <a:ea typeface="Times New Roman"/>
                <a:cs typeface="Times New Roman" pitchFamily="18" charset="0"/>
              </a:rPr>
              <a:t>   </a:t>
            </a:r>
            <a:r>
              <a:rPr lang="en-US" b="1" dirty="0" smtClean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. . . . . </a:t>
            </a:r>
          </a:p>
          <a:p>
            <a:pPr>
              <a:spcAft>
                <a:spcPts val="0"/>
              </a:spcAft>
            </a:pP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 </a:t>
            </a:r>
            <a:r>
              <a:rPr lang="en-US" b="1" dirty="0" smtClean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public</a:t>
            </a:r>
            <a:r>
              <a:rPr lang="en-US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int</a:t>
            </a:r>
            <a:r>
              <a:rPr lang="en-US" b="1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Pp</a:t>
            </a:r>
            <a:endParaRPr lang="ru-RU" b="1" dirty="0">
              <a:solidFill>
                <a:srgbClr val="FF000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en-US" b="1" dirty="0">
                <a:latin typeface="Times New Roman" pitchFamily="18" charset="0"/>
                <a:ea typeface="Times New Roman"/>
                <a:cs typeface="Times New Roman" pitchFamily="18" charset="0"/>
              </a:rPr>
              <a:t>   </a:t>
            </a:r>
            <a:r>
              <a:rPr lang="en-US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{    </a:t>
            </a:r>
          </a:p>
          <a:p>
            <a:pPr>
              <a:spcAft>
                <a:spcPts val="0"/>
              </a:spcAft>
            </a:pPr>
            <a:r>
              <a:rPr lang="en-US" b="1" dirty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   get</a:t>
            </a:r>
            <a:r>
              <a:rPr lang="en-US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b="1" dirty="0">
                <a:latin typeface="Times New Roman" pitchFamily="18" charset="0"/>
                <a:ea typeface="Times New Roman"/>
                <a:cs typeface="Times New Roman" pitchFamily="18" charset="0"/>
              </a:rPr>
              <a:t>{ </a:t>
            </a:r>
            <a:r>
              <a:rPr lang="en-US" b="1" dirty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return</a:t>
            </a:r>
            <a:r>
              <a:rPr lang="en-US" b="1" dirty="0">
                <a:latin typeface="Times New Roman" pitchFamily="18" charset="0"/>
                <a:ea typeface="Times New Roman"/>
                <a:cs typeface="Times New Roman" pitchFamily="18" charset="0"/>
              </a:rPr>
              <a:t> p; }</a:t>
            </a:r>
            <a:endParaRPr lang="ru-RU" b="1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en-US" b="1" dirty="0">
                <a:latin typeface="Times New Roman" pitchFamily="18" charset="0"/>
                <a:ea typeface="Times New Roman"/>
                <a:cs typeface="Times New Roman" pitchFamily="18" charset="0"/>
              </a:rPr>
              <a:t>   </a:t>
            </a:r>
            <a:r>
              <a:rPr lang="en-US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}</a:t>
            </a:r>
          </a:p>
          <a:p>
            <a:pPr>
              <a:spcAft>
                <a:spcPts val="0"/>
              </a:spcAft>
            </a:pPr>
            <a:endParaRPr lang="ru-RU" b="1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en-US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 </a:t>
            </a:r>
            <a:r>
              <a:rPr lang="en-US" b="1" dirty="0" smtClean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public</a:t>
            </a:r>
            <a:r>
              <a:rPr lang="en-US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b="1" dirty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void</a:t>
            </a:r>
            <a:r>
              <a:rPr lang="en-US" b="1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proverka</a:t>
            </a:r>
            <a:r>
              <a:rPr lang="en-US" b="1" dirty="0">
                <a:latin typeface="Times New Roman" pitchFamily="18" charset="0"/>
                <a:ea typeface="Times New Roman"/>
                <a:cs typeface="Times New Roman" pitchFamily="18" charset="0"/>
              </a:rPr>
              <a:t>()</a:t>
            </a:r>
            <a:endParaRPr lang="ru-RU" b="1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en-US" b="1" dirty="0">
                <a:latin typeface="Times New Roman" pitchFamily="18" charset="0"/>
                <a:ea typeface="Times New Roman"/>
                <a:cs typeface="Times New Roman" pitchFamily="18" charset="0"/>
              </a:rPr>
              <a:t>   {</a:t>
            </a:r>
            <a:endParaRPr lang="ru-RU" b="1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en-US" b="1" dirty="0">
                <a:latin typeface="Times New Roman" pitchFamily="18" charset="0"/>
                <a:ea typeface="Times New Roman"/>
                <a:cs typeface="Times New Roman" pitchFamily="18" charset="0"/>
              </a:rPr>
              <a:t>    </a:t>
            </a:r>
            <a:r>
              <a:rPr lang="en-US" b="1" dirty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if</a:t>
            </a:r>
            <a:r>
              <a:rPr lang="en-US" b="1" dirty="0">
                <a:latin typeface="Times New Roman" pitchFamily="18" charset="0"/>
                <a:ea typeface="Times New Roman"/>
                <a:cs typeface="Times New Roman" pitchFamily="18" charset="0"/>
              </a:rPr>
              <a:t> (a + b &gt; c &amp;&amp; a + c &gt; b &amp;&amp; b + c &gt; a)</a:t>
            </a:r>
            <a:endParaRPr lang="ru-RU" b="1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en-US" b="1" dirty="0">
                <a:latin typeface="Times New Roman" pitchFamily="18" charset="0"/>
                <a:ea typeface="Times New Roman"/>
                <a:cs typeface="Times New Roman" pitchFamily="18" charset="0"/>
              </a:rPr>
              <a:t>    </a:t>
            </a:r>
            <a:r>
              <a:rPr lang="en-US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{  </a:t>
            </a:r>
            <a:r>
              <a:rPr lang="en-US" b="1" dirty="0">
                <a:latin typeface="Times New Roman" pitchFamily="18" charset="0"/>
                <a:ea typeface="Times New Roman"/>
                <a:cs typeface="Times New Roman" pitchFamily="18" charset="0"/>
              </a:rPr>
              <a:t>p = a + b + c;</a:t>
            </a:r>
            <a:endParaRPr lang="ru-RU" b="1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en-US" b="1" dirty="0">
                <a:latin typeface="Times New Roman" pitchFamily="18" charset="0"/>
                <a:ea typeface="Times New Roman"/>
                <a:cs typeface="Times New Roman" pitchFamily="18" charset="0"/>
              </a:rPr>
              <a:t>     </a:t>
            </a:r>
            <a:r>
              <a:rPr lang="en-US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 </a:t>
            </a:r>
            <a:r>
              <a:rPr lang="en-US" b="1" dirty="0" err="1" smtClean="0">
                <a:latin typeface="Times New Roman" pitchFamily="18" charset="0"/>
                <a:ea typeface="Times New Roman"/>
                <a:cs typeface="Times New Roman" pitchFamily="18" charset="0"/>
              </a:rPr>
              <a:t>ss</a:t>
            </a:r>
            <a:r>
              <a:rPr lang="en-US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b="1" dirty="0">
                <a:latin typeface="Times New Roman" pitchFamily="18" charset="0"/>
                <a:ea typeface="Times New Roman"/>
                <a:cs typeface="Times New Roman" pitchFamily="18" charset="0"/>
              </a:rPr>
              <a:t>= </a:t>
            </a:r>
            <a:r>
              <a:rPr lang="en-US" b="1" dirty="0" err="1">
                <a:latin typeface="Times New Roman" pitchFamily="18" charset="0"/>
                <a:ea typeface="Times New Roman"/>
                <a:cs typeface="Times New Roman" pitchFamily="18" charset="0"/>
              </a:rPr>
              <a:t>ss</a:t>
            </a:r>
            <a:r>
              <a:rPr lang="en-US" b="1" dirty="0">
                <a:latin typeface="Times New Roman" pitchFamily="18" charset="0"/>
                <a:ea typeface="Times New Roman"/>
                <a:cs typeface="Times New Roman" pitchFamily="18" charset="0"/>
              </a:rPr>
              <a:t> + </a:t>
            </a:r>
            <a:r>
              <a:rPr lang="en-US" b="1" dirty="0">
                <a:solidFill>
                  <a:srgbClr val="A31515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"</a:t>
            </a:r>
            <a:r>
              <a:rPr lang="ru-RU" b="1" dirty="0">
                <a:solidFill>
                  <a:srgbClr val="A31515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Периметр треугольника</a:t>
            </a:r>
            <a:r>
              <a:rPr lang="en-US" b="1" dirty="0">
                <a:solidFill>
                  <a:srgbClr val="A31515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= "</a:t>
            </a:r>
            <a:r>
              <a:rPr lang="en-US" b="1" dirty="0">
                <a:latin typeface="Times New Roman" pitchFamily="18" charset="0"/>
                <a:ea typeface="Times New Roman"/>
                <a:cs typeface="Times New Roman" pitchFamily="18" charset="0"/>
              </a:rPr>
              <a:t> + </a:t>
            </a:r>
            <a:endParaRPr lang="en-US" b="1" dirty="0" smtClean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en-US" b="1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                       </a:t>
            </a:r>
            <a:r>
              <a:rPr lang="en-US" b="1" dirty="0" err="1" smtClean="0">
                <a:latin typeface="Times New Roman" pitchFamily="18" charset="0"/>
                <a:ea typeface="Times New Roman"/>
                <a:cs typeface="Times New Roman" pitchFamily="18" charset="0"/>
              </a:rPr>
              <a:t>p.ToString</a:t>
            </a:r>
            <a:r>
              <a:rPr lang="en-US" b="1" dirty="0">
                <a:latin typeface="Times New Roman" pitchFamily="18" charset="0"/>
                <a:ea typeface="Times New Roman"/>
                <a:cs typeface="Times New Roman" pitchFamily="18" charset="0"/>
              </a:rPr>
              <a:t>();</a:t>
            </a:r>
            <a:endParaRPr lang="ru-RU" b="1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ru-RU" b="1" dirty="0">
                <a:latin typeface="Times New Roman" pitchFamily="18" charset="0"/>
                <a:ea typeface="Times New Roman"/>
                <a:cs typeface="Times New Roman" pitchFamily="18" charset="0"/>
              </a:rPr>
              <a:t>    }</a:t>
            </a:r>
          </a:p>
          <a:p>
            <a:pPr>
              <a:spcAft>
                <a:spcPts val="0"/>
              </a:spcAft>
            </a:pPr>
            <a:r>
              <a:rPr lang="ru-RU" b="1" dirty="0">
                <a:latin typeface="Times New Roman" pitchFamily="18" charset="0"/>
                <a:ea typeface="Times New Roman"/>
                <a:cs typeface="Times New Roman" pitchFamily="18" charset="0"/>
              </a:rPr>
              <a:t>    </a:t>
            </a:r>
            <a:r>
              <a:rPr lang="ru-RU" b="1" dirty="0" err="1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else</a:t>
            </a:r>
            <a:endParaRPr lang="ru-RU" b="1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ru-RU" b="1" dirty="0">
                <a:latin typeface="Times New Roman" pitchFamily="18" charset="0"/>
                <a:ea typeface="Times New Roman"/>
                <a:cs typeface="Times New Roman" pitchFamily="18" charset="0"/>
              </a:rPr>
              <a:t>   </a:t>
            </a:r>
            <a:r>
              <a:rPr lang="en-US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2B91A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MessageBox</a:t>
            </a:r>
            <a:r>
              <a:rPr lang="ru-RU" b="1" dirty="0" err="1" smtClean="0">
                <a:latin typeface="Times New Roman" pitchFamily="18" charset="0"/>
                <a:ea typeface="Times New Roman"/>
                <a:cs typeface="Times New Roman" pitchFamily="18" charset="0"/>
              </a:rPr>
              <a:t>.Show</a:t>
            </a:r>
            <a:r>
              <a:rPr lang="ru-RU" b="1" dirty="0">
                <a:latin typeface="Times New Roman" pitchFamily="18" charset="0"/>
                <a:ea typeface="Times New Roman"/>
                <a:cs typeface="Times New Roman" pitchFamily="18" charset="0"/>
              </a:rPr>
              <a:t>(</a:t>
            </a:r>
            <a:r>
              <a:rPr lang="ru-RU" b="1" dirty="0">
                <a:solidFill>
                  <a:srgbClr val="A31515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"Одна из сторон треугольника больше </a:t>
            </a:r>
            <a:endParaRPr lang="en-US" b="1" dirty="0" smtClean="0">
              <a:solidFill>
                <a:srgbClr val="A31515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en-US" b="1" dirty="0">
                <a:solidFill>
                  <a:srgbClr val="A31515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rgbClr val="A31515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                </a:t>
            </a:r>
            <a:r>
              <a:rPr lang="ru-RU" b="1" dirty="0" smtClean="0">
                <a:solidFill>
                  <a:srgbClr val="A31515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суммы </a:t>
            </a:r>
            <a:r>
              <a:rPr lang="ru-RU" b="1" dirty="0">
                <a:solidFill>
                  <a:srgbClr val="A31515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двух других Повторите ввод "</a:t>
            </a:r>
            <a:r>
              <a:rPr lang="ru-RU" b="1" dirty="0">
                <a:latin typeface="Times New Roman" pitchFamily="18" charset="0"/>
                <a:ea typeface="Times New Roman"/>
                <a:cs typeface="Times New Roman" pitchFamily="18" charset="0"/>
              </a:rPr>
              <a:t>);</a:t>
            </a:r>
          </a:p>
          <a:p>
            <a:pPr>
              <a:spcAft>
                <a:spcPts val="0"/>
              </a:spcAft>
            </a:pPr>
            <a:r>
              <a:rPr lang="en-US" b="1" dirty="0">
                <a:latin typeface="Times New Roman" pitchFamily="18" charset="0"/>
                <a:ea typeface="Times New Roman"/>
                <a:cs typeface="Times New Roman" pitchFamily="18" charset="0"/>
              </a:rPr>
              <a:t>   }</a:t>
            </a:r>
            <a:endParaRPr lang="ru-RU" b="1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  </a:t>
            </a:r>
            <a:r>
              <a:rPr lang="en-US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}</a:t>
            </a:r>
            <a:endParaRPr lang="kk-KZ" b="1" dirty="0">
              <a:solidFill>
                <a:srgbClr val="0000FF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410796" y="1124744"/>
            <a:ext cx="4273590" cy="110799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kk-KZ" sz="2200" dirty="0">
                <a:latin typeface="Times New Roman" pitchFamily="18" charset="0"/>
                <a:cs typeface="Times New Roman" pitchFamily="18" charset="0"/>
              </a:rPr>
              <a:t>Класс қасиеттерінің жұмысын көрсету  үшін мысал ретінде </a:t>
            </a:r>
            <a:r>
              <a:rPr lang="kk-KZ" sz="2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treyg</a:t>
            </a:r>
            <a:r>
              <a:rPr lang="kk-KZ" sz="2200" dirty="0">
                <a:latin typeface="Times New Roman" pitchFamily="18" charset="0"/>
                <a:cs typeface="Times New Roman" pitchFamily="18" charset="0"/>
              </a:rPr>
              <a:t> класын қолданамыз.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0160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55127" y="970245"/>
            <a:ext cx="4313583" cy="563231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public</a:t>
            </a: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 Form1()</a:t>
            </a:r>
            <a:endParaRPr lang="ru-RU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  {</a:t>
            </a:r>
            <a:endParaRPr lang="ru-RU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   </a:t>
            </a:r>
            <a:r>
              <a:rPr lang="en-US" dirty="0" err="1">
                <a:latin typeface="Times New Roman" pitchFamily="18" charset="0"/>
                <a:ea typeface="Times New Roman"/>
                <a:cs typeface="Times New Roman" pitchFamily="18" charset="0"/>
              </a:rPr>
              <a:t>InitializeComponent</a:t>
            </a: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();</a:t>
            </a:r>
            <a:endParaRPr lang="ru-RU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  }</a:t>
            </a:r>
            <a:endParaRPr lang="ru-RU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  </a:t>
            </a:r>
            <a:r>
              <a:rPr lang="en-US" dirty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private</a:t>
            </a: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void</a:t>
            </a: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 button1_Click(</a:t>
            </a:r>
            <a:r>
              <a:rPr lang="en-US" dirty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object</a:t>
            </a: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 sender, </a:t>
            </a:r>
            <a:r>
              <a:rPr lang="en-US" dirty="0" err="1">
                <a:solidFill>
                  <a:srgbClr val="2B91A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EventArgs</a:t>
            </a: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 e)</a:t>
            </a:r>
            <a:endParaRPr lang="ru-RU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  {</a:t>
            </a:r>
            <a:endParaRPr lang="ru-RU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   </a:t>
            </a:r>
            <a:r>
              <a:rPr lang="en-US" dirty="0">
                <a:solidFill>
                  <a:srgbClr val="2B91A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Random</a:t>
            </a: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ea typeface="Times New Roman"/>
                <a:cs typeface="Times New Roman" pitchFamily="18" charset="0"/>
              </a:rPr>
              <a:t>rnd</a:t>
            </a: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 = </a:t>
            </a:r>
            <a:r>
              <a:rPr lang="en-US" dirty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new</a:t>
            </a: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dirty="0">
                <a:solidFill>
                  <a:srgbClr val="2B91A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Random</a:t>
            </a: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();</a:t>
            </a:r>
            <a:endParaRPr lang="ru-RU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   </a:t>
            </a:r>
            <a:r>
              <a:rPr lang="en-US" dirty="0" err="1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int</a:t>
            </a: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 A=1, B=1, C=1;</a:t>
            </a:r>
            <a:endParaRPr lang="ru-RU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   </a:t>
            </a:r>
            <a:r>
              <a:rPr lang="en-US" dirty="0" err="1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bool</a:t>
            </a: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 ok = </a:t>
            </a:r>
            <a:r>
              <a:rPr lang="en-US" dirty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true</a:t>
            </a: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;</a:t>
            </a:r>
            <a:endParaRPr lang="ru-RU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   </a:t>
            </a:r>
            <a:r>
              <a:rPr lang="en-US" dirty="0" err="1">
                <a:solidFill>
                  <a:srgbClr val="2B91A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treyg</a:t>
            </a: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 t = </a:t>
            </a:r>
            <a:r>
              <a:rPr lang="en-US" dirty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new</a:t>
            </a: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2B91A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treyg</a:t>
            </a: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();</a:t>
            </a:r>
            <a:endParaRPr lang="ru-RU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   </a:t>
            </a:r>
            <a:r>
              <a:rPr lang="en-US" dirty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while</a:t>
            </a: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 (ok) </a:t>
            </a:r>
            <a:endParaRPr lang="ru-RU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   {</a:t>
            </a:r>
            <a:endParaRPr lang="ru-RU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    A = </a:t>
            </a:r>
            <a:r>
              <a:rPr lang="en-US" dirty="0" err="1">
                <a:latin typeface="Times New Roman" pitchFamily="18" charset="0"/>
                <a:ea typeface="Times New Roman"/>
                <a:cs typeface="Times New Roman" pitchFamily="18" charset="0"/>
              </a:rPr>
              <a:t>rnd.Next</a:t>
            </a: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() % 11 - 5; </a:t>
            </a:r>
            <a:r>
              <a:rPr lang="en-US" dirty="0" err="1">
                <a:latin typeface="Times New Roman" pitchFamily="18" charset="0"/>
                <a:ea typeface="Times New Roman"/>
                <a:cs typeface="Times New Roman" pitchFamily="18" charset="0"/>
              </a:rPr>
              <a:t>t.Aa</a:t>
            </a: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 = A;</a:t>
            </a:r>
            <a:endParaRPr lang="ru-RU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    B = </a:t>
            </a:r>
            <a:r>
              <a:rPr lang="en-US" dirty="0" err="1">
                <a:latin typeface="Times New Roman" pitchFamily="18" charset="0"/>
                <a:ea typeface="Times New Roman"/>
                <a:cs typeface="Times New Roman" pitchFamily="18" charset="0"/>
              </a:rPr>
              <a:t>rnd.Next</a:t>
            </a: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() % 11 - 5; </a:t>
            </a:r>
            <a:r>
              <a:rPr lang="en-US" dirty="0" err="1">
                <a:latin typeface="Times New Roman" pitchFamily="18" charset="0"/>
                <a:ea typeface="Times New Roman"/>
                <a:cs typeface="Times New Roman" pitchFamily="18" charset="0"/>
              </a:rPr>
              <a:t>t.Bb</a:t>
            </a: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 = B;</a:t>
            </a:r>
            <a:endParaRPr lang="ru-RU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    C = </a:t>
            </a:r>
            <a:r>
              <a:rPr lang="en-US" dirty="0" err="1">
                <a:latin typeface="Times New Roman" pitchFamily="18" charset="0"/>
                <a:ea typeface="Times New Roman"/>
                <a:cs typeface="Times New Roman" pitchFamily="18" charset="0"/>
              </a:rPr>
              <a:t>rnd.Next</a:t>
            </a: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() % 11 - 5; </a:t>
            </a:r>
            <a:r>
              <a:rPr lang="en-US" dirty="0" err="1">
                <a:latin typeface="Times New Roman" pitchFamily="18" charset="0"/>
                <a:ea typeface="Times New Roman"/>
                <a:cs typeface="Times New Roman" pitchFamily="18" charset="0"/>
              </a:rPr>
              <a:t>t.Cc</a:t>
            </a: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 = C;</a:t>
            </a:r>
            <a:endParaRPr lang="ru-RU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    textBox1.Text = </a:t>
            </a:r>
            <a:r>
              <a:rPr lang="en-US" dirty="0" err="1">
                <a:solidFill>
                  <a:srgbClr val="2B91A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Convert</a:t>
            </a:r>
            <a:r>
              <a:rPr lang="en-US" dirty="0" err="1">
                <a:latin typeface="Times New Roman" pitchFamily="18" charset="0"/>
                <a:ea typeface="Times New Roman"/>
                <a:cs typeface="Times New Roman" pitchFamily="18" charset="0"/>
              </a:rPr>
              <a:t>.ToString</a:t>
            </a: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(</a:t>
            </a:r>
            <a:r>
              <a:rPr lang="en-US" dirty="0" err="1">
                <a:latin typeface="Times New Roman" pitchFamily="18" charset="0"/>
                <a:ea typeface="Times New Roman"/>
                <a:cs typeface="Times New Roman" pitchFamily="18" charset="0"/>
              </a:rPr>
              <a:t>t.Aa</a:t>
            </a: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);</a:t>
            </a:r>
            <a:endParaRPr lang="ru-RU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    textBox2.Text = </a:t>
            </a:r>
            <a:r>
              <a:rPr lang="en-US" dirty="0" err="1">
                <a:solidFill>
                  <a:srgbClr val="2B91A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Convert</a:t>
            </a:r>
            <a:r>
              <a:rPr lang="en-US" dirty="0" err="1">
                <a:latin typeface="Times New Roman" pitchFamily="18" charset="0"/>
                <a:ea typeface="Times New Roman"/>
                <a:cs typeface="Times New Roman" pitchFamily="18" charset="0"/>
              </a:rPr>
              <a:t>.ToString</a:t>
            </a: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(</a:t>
            </a:r>
            <a:r>
              <a:rPr lang="en-US" dirty="0" err="1">
                <a:latin typeface="Times New Roman" pitchFamily="18" charset="0"/>
                <a:ea typeface="Times New Roman"/>
                <a:cs typeface="Times New Roman" pitchFamily="18" charset="0"/>
              </a:rPr>
              <a:t>t.Bb</a:t>
            </a: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);</a:t>
            </a:r>
            <a:endParaRPr lang="ru-RU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    textBox3.Text = </a:t>
            </a:r>
            <a:r>
              <a:rPr lang="en-US" dirty="0" err="1">
                <a:solidFill>
                  <a:srgbClr val="2B91A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Convert</a:t>
            </a:r>
            <a:r>
              <a:rPr lang="en-US" dirty="0" err="1">
                <a:latin typeface="Times New Roman" pitchFamily="18" charset="0"/>
                <a:ea typeface="Times New Roman"/>
                <a:cs typeface="Times New Roman" pitchFamily="18" charset="0"/>
              </a:rPr>
              <a:t>.ToString</a:t>
            </a: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(</a:t>
            </a:r>
            <a:r>
              <a:rPr lang="en-US" dirty="0" err="1">
                <a:latin typeface="Times New Roman" pitchFamily="18" charset="0"/>
                <a:ea typeface="Times New Roman"/>
                <a:cs typeface="Times New Roman" pitchFamily="18" charset="0"/>
              </a:rPr>
              <a:t>t.Cc</a:t>
            </a:r>
            <a:r>
              <a:rPr lang="en-US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);    </a:t>
            </a:r>
            <a:endParaRPr lang="ru-RU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    </a:t>
            </a:r>
            <a:endParaRPr lang="ru-RU" dirty="0">
              <a:latin typeface="Times New Roman" pitchFamily="18" charset="0"/>
              <a:ea typeface="Times New Roman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789831" y="-14640"/>
            <a:ext cx="37577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kk-KZ" sz="2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ОББ ПРИНЦИПТЕРІ</a:t>
            </a:r>
            <a:endParaRPr lang="ru-RU" sz="28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55128" y="508580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kk-KZ" sz="20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Инкапсуляция </a:t>
            </a:r>
            <a:r>
              <a:rPr lang="kk-KZ" sz="20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ұғымы</a:t>
            </a:r>
            <a:endParaRPr lang="ru-RU" sz="20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927128" y="986458"/>
            <a:ext cx="4037360" cy="563231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if</a:t>
            </a: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 (A + B + C == </a:t>
            </a:r>
            <a:r>
              <a:rPr lang="en-US" dirty="0" err="1">
                <a:latin typeface="Times New Roman" pitchFamily="18" charset="0"/>
                <a:ea typeface="Times New Roman"/>
                <a:cs typeface="Times New Roman" pitchFamily="18" charset="0"/>
              </a:rPr>
              <a:t>t.Aa</a:t>
            </a: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 + </a:t>
            </a:r>
            <a:r>
              <a:rPr lang="en-US" dirty="0" err="1">
                <a:latin typeface="Times New Roman" pitchFamily="18" charset="0"/>
                <a:ea typeface="Times New Roman"/>
                <a:cs typeface="Times New Roman" pitchFamily="18" charset="0"/>
              </a:rPr>
              <a:t>t.Bb</a:t>
            </a: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 + </a:t>
            </a:r>
            <a:r>
              <a:rPr lang="en-US" dirty="0" err="1">
                <a:latin typeface="Times New Roman" pitchFamily="18" charset="0"/>
                <a:ea typeface="Times New Roman"/>
                <a:cs typeface="Times New Roman" pitchFamily="18" charset="0"/>
              </a:rPr>
              <a:t>t.Cc</a:t>
            </a: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)</a:t>
            </a:r>
            <a:endParaRPr lang="ru-RU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    {</a:t>
            </a:r>
          </a:p>
          <a:p>
            <a:pPr>
              <a:spcAft>
                <a:spcPts val="0"/>
              </a:spcAft>
            </a:pP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     </a:t>
            </a:r>
            <a:r>
              <a:rPr lang="ru-RU" dirty="0" err="1">
                <a:latin typeface="Times New Roman" pitchFamily="18" charset="0"/>
                <a:ea typeface="Times New Roman"/>
                <a:cs typeface="Times New Roman" pitchFamily="18" charset="0"/>
              </a:rPr>
              <a:t>t.proverka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();</a:t>
            </a:r>
          </a:p>
          <a:p>
            <a:pPr>
              <a:spcAft>
                <a:spcPts val="0"/>
              </a:spcAft>
            </a:pP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     </a:t>
            </a:r>
            <a:r>
              <a:rPr lang="ru-RU" dirty="0" err="1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if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 (</a:t>
            </a:r>
            <a:r>
              <a:rPr lang="ru-RU" dirty="0" err="1">
                <a:latin typeface="Times New Roman" pitchFamily="18" charset="0"/>
                <a:ea typeface="Times New Roman"/>
                <a:cs typeface="Times New Roman" pitchFamily="18" charset="0"/>
              </a:rPr>
              <a:t>t.Pp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 != 0) </a:t>
            </a:r>
            <a:r>
              <a:rPr lang="ru-RU" dirty="0" err="1">
                <a:latin typeface="Times New Roman" pitchFamily="18" charset="0"/>
                <a:ea typeface="Times New Roman"/>
                <a:cs typeface="Times New Roman" pitchFamily="18" charset="0"/>
              </a:rPr>
              <a:t>ok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 = </a:t>
            </a:r>
            <a:r>
              <a:rPr lang="ru-RU" dirty="0" err="1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false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;</a:t>
            </a:r>
          </a:p>
          <a:p>
            <a:pPr>
              <a:spcAft>
                <a:spcPts val="0"/>
              </a:spcAft>
            </a:pP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    }</a:t>
            </a:r>
          </a:p>
          <a:p>
            <a:pPr>
              <a:spcAft>
                <a:spcPts val="0"/>
              </a:spcAft>
            </a:pPr>
            <a:r>
              <a:rPr lang="ru-RU" dirty="0" err="1" smtClean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else</a:t>
            </a:r>
            <a:endParaRPr lang="ru-RU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     </a:t>
            </a:r>
            <a:r>
              <a:rPr lang="ru-RU" dirty="0" err="1">
                <a:solidFill>
                  <a:srgbClr val="2B91A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MessageBox</a:t>
            </a:r>
            <a:r>
              <a:rPr lang="ru-RU" dirty="0" err="1">
                <a:latin typeface="Times New Roman" pitchFamily="18" charset="0"/>
                <a:ea typeface="Times New Roman"/>
                <a:cs typeface="Times New Roman" pitchFamily="18" charset="0"/>
              </a:rPr>
              <a:t>.Show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(</a:t>
            </a:r>
            <a:r>
              <a:rPr lang="ru-RU" dirty="0">
                <a:solidFill>
                  <a:srgbClr val="A31515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"Одна из сторон треугольника меньше 0! Повторите ввод "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);</a:t>
            </a:r>
          </a:p>
          <a:p>
            <a:pPr>
              <a:spcAft>
                <a:spcPts val="0"/>
              </a:spcAft>
            </a:pP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   }</a:t>
            </a:r>
            <a:endParaRPr lang="ru-RU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   textBox1.Text = </a:t>
            </a:r>
            <a:r>
              <a:rPr lang="en-US" dirty="0" err="1">
                <a:solidFill>
                  <a:srgbClr val="2B91A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Convert</a:t>
            </a:r>
            <a:r>
              <a:rPr lang="en-US" dirty="0" err="1">
                <a:latin typeface="Times New Roman" pitchFamily="18" charset="0"/>
                <a:ea typeface="Times New Roman"/>
                <a:cs typeface="Times New Roman" pitchFamily="18" charset="0"/>
              </a:rPr>
              <a:t>.ToString</a:t>
            </a: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(</a:t>
            </a:r>
            <a:r>
              <a:rPr lang="en-US" dirty="0" err="1">
                <a:latin typeface="Times New Roman" pitchFamily="18" charset="0"/>
                <a:ea typeface="Times New Roman"/>
                <a:cs typeface="Times New Roman" pitchFamily="18" charset="0"/>
              </a:rPr>
              <a:t>t.Aa</a:t>
            </a: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);</a:t>
            </a:r>
            <a:endParaRPr lang="ru-RU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   textBox2.Text = </a:t>
            </a:r>
            <a:r>
              <a:rPr lang="en-US" dirty="0" err="1">
                <a:solidFill>
                  <a:srgbClr val="2B91A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Convert</a:t>
            </a:r>
            <a:r>
              <a:rPr lang="en-US" dirty="0" err="1">
                <a:latin typeface="Times New Roman" pitchFamily="18" charset="0"/>
                <a:ea typeface="Times New Roman"/>
                <a:cs typeface="Times New Roman" pitchFamily="18" charset="0"/>
              </a:rPr>
              <a:t>.ToString</a:t>
            </a: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(</a:t>
            </a:r>
            <a:r>
              <a:rPr lang="en-US" dirty="0" err="1">
                <a:latin typeface="Times New Roman" pitchFamily="18" charset="0"/>
                <a:ea typeface="Times New Roman"/>
                <a:cs typeface="Times New Roman" pitchFamily="18" charset="0"/>
              </a:rPr>
              <a:t>t.Bb</a:t>
            </a: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);</a:t>
            </a:r>
            <a:endParaRPr lang="ru-RU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   textBox3.Text = </a:t>
            </a:r>
            <a:r>
              <a:rPr lang="en-US" dirty="0" err="1">
                <a:solidFill>
                  <a:srgbClr val="2B91A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Convert</a:t>
            </a:r>
            <a:r>
              <a:rPr lang="en-US" dirty="0" err="1">
                <a:latin typeface="Times New Roman" pitchFamily="18" charset="0"/>
                <a:ea typeface="Times New Roman"/>
                <a:cs typeface="Times New Roman" pitchFamily="18" charset="0"/>
              </a:rPr>
              <a:t>.ToString</a:t>
            </a: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(</a:t>
            </a:r>
            <a:r>
              <a:rPr lang="en-US" dirty="0" err="1">
                <a:latin typeface="Times New Roman" pitchFamily="18" charset="0"/>
                <a:ea typeface="Times New Roman"/>
                <a:cs typeface="Times New Roman" pitchFamily="18" charset="0"/>
              </a:rPr>
              <a:t>t.Cc</a:t>
            </a: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);</a:t>
            </a:r>
            <a:endParaRPr lang="ru-RU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   textBox4.Text = </a:t>
            </a:r>
            <a:r>
              <a:rPr lang="en-US" dirty="0" err="1">
                <a:latin typeface="Times New Roman" pitchFamily="18" charset="0"/>
                <a:ea typeface="Times New Roman"/>
                <a:cs typeface="Times New Roman" pitchFamily="18" charset="0"/>
              </a:rPr>
              <a:t>t.ss</a:t>
            </a: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;       </a:t>
            </a:r>
            <a:endParaRPr lang="ru-RU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  }</a:t>
            </a:r>
            <a:endParaRPr lang="ru-RU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 }</a:t>
            </a:r>
            <a:endParaRPr lang="ru-RU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en-US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}</a:t>
            </a:r>
            <a:endParaRPr lang="kk-KZ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9045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128" y="908690"/>
            <a:ext cx="5257800" cy="1600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Рисунок 2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8452" y="1160993"/>
            <a:ext cx="5257800" cy="1498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Рисунок 3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128" y="2465853"/>
            <a:ext cx="5257800" cy="28702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2789831" y="-14640"/>
            <a:ext cx="37577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kk-KZ" sz="2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ОББ ПРИНЦИПТЕРІ</a:t>
            </a:r>
            <a:endParaRPr lang="ru-RU" sz="28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55128" y="508580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kk-KZ" sz="20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Инкапсуляция </a:t>
            </a:r>
            <a:r>
              <a:rPr lang="kk-KZ" sz="20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ұғымы</a:t>
            </a:r>
            <a:endParaRPr lang="ru-RU" sz="20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793069" y="3140968"/>
            <a:ext cx="2739371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kk-KZ" dirty="0">
                <a:solidFill>
                  <a:schemeClr val="bg1"/>
                </a:solidFill>
              </a:rPr>
              <a:t>MessageBox.Show() терезесі шыққан кезде қосымшаның негізгі терезесінде үшбұрыш қабырғаларын сипаттайтын қасиеттердің мәндері шығады. 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6324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37424" y="681663"/>
            <a:ext cx="835292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kk-KZ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Мұрагерлік </a:t>
            </a:r>
            <a:r>
              <a:rPr lang="kk-KZ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принципі объекті-бағытталған бағдарламалау тұжырымдамасында іргелі принцип болып табылады. Мұрагерліктің мақсаты – құрылып қойған кластарды қайталап қолдану.</a:t>
            </a:r>
            <a:endParaRPr lang="ru-RU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27654" y="277747"/>
            <a:ext cx="27196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b="1" dirty="0">
                <a:solidFill>
                  <a:srgbClr val="FFC000"/>
                </a:solidFill>
              </a:rPr>
              <a:t>Мұрагерлік ұғымы</a:t>
            </a:r>
            <a:endParaRPr lang="ru-RU" sz="2400" b="1" dirty="0">
              <a:solidFill>
                <a:srgbClr val="FFC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25642" y="1697326"/>
            <a:ext cx="816702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kk-KZ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Кейбір авторлар кластардың мұрагерлік идеясын түсіндіргенде жалпыдан жекеге қарай жалғасатын иерархиялық байланыстың мысалын келтіреді:</a:t>
            </a:r>
            <a:endParaRPr lang="ru-RU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kk-KZ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Жануарлар – мысық тектестер – жолбарыс.</a:t>
            </a:r>
            <a:endParaRPr lang="ru-RU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kk-KZ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Басқа авторлар кластардың мұрагерлік идеясын кіші объекттен үлкен объектке қарай жалғасатын иерархиялық байланыстың мысалы арқылы түсіндіреді:</a:t>
            </a:r>
            <a:endParaRPr lang="ru-RU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kk-KZ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Нүкте – кесінді – тіктөртбұрыш.</a:t>
            </a:r>
            <a:endParaRPr lang="ru-RU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kk-KZ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Материалды түсіндіруде авторлардың осы екі көзқарастары қолданылады. </a:t>
            </a:r>
            <a:endParaRPr lang="ru-RU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kk-KZ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«Кіші объекттен үлкен объектке қарай» тәсілі мұрагерлік идеясын түсіндіруге мүмкіндік береді – нүкте, одан кейін кесінді, т.б. Осы технологияны мұраланатын кластардың тізбегін «нөлден» дайындаған кезде қолдануға болады.</a:t>
            </a:r>
            <a:endParaRPr lang="ru-RU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789831" y="-14640"/>
            <a:ext cx="37577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kk-KZ" sz="2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ОББ ПРИНЦИПТЕРІ</a:t>
            </a:r>
            <a:endParaRPr lang="ru-RU" sz="28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6298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236" y="1002062"/>
            <a:ext cx="5824355" cy="38896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03830" y="508579"/>
            <a:ext cx="27196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b="1" dirty="0">
                <a:solidFill>
                  <a:srgbClr val="FFC000"/>
                </a:solidFill>
              </a:rPr>
              <a:t>Мұрагерлік ұғымы</a:t>
            </a:r>
            <a:endParaRPr lang="ru-RU" sz="2400" b="1" dirty="0">
              <a:solidFill>
                <a:srgbClr val="FFC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789831" y="-14640"/>
            <a:ext cx="37577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kk-KZ" sz="2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ОББ ПРИНЦИПТЕРІ</a:t>
            </a:r>
            <a:endParaRPr lang="ru-RU" sz="28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827201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427</TotalTime>
  <Words>1509</Words>
  <Application>Microsoft Office PowerPoint</Application>
  <PresentationFormat>Экран (4:3)</PresentationFormat>
  <Paragraphs>226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Windows User</cp:lastModifiedBy>
  <cp:revision>29</cp:revision>
  <dcterms:created xsi:type="dcterms:W3CDTF">2017-11-02T17:55:46Z</dcterms:created>
  <dcterms:modified xsi:type="dcterms:W3CDTF">2017-11-03T03:46:51Z</dcterms:modified>
</cp:coreProperties>
</file>